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69" r:id="rId4"/>
    <p:sldMasterId id="2147483923" r:id="rId5"/>
    <p:sldMasterId id="2147483947" r:id="rId6"/>
    <p:sldMasterId id="2147483959" r:id="rId7"/>
    <p:sldMasterId id="2147484009" r:id="rId8"/>
  </p:sldMasterIdLst>
  <p:notesMasterIdLst>
    <p:notesMasterId r:id="rId23"/>
  </p:notesMasterIdLst>
  <p:handoutMasterIdLst>
    <p:handoutMasterId r:id="rId24"/>
  </p:handoutMasterIdLst>
  <p:sldIdLst>
    <p:sldId id="414" r:id="rId9"/>
    <p:sldId id="2145707303" r:id="rId10"/>
    <p:sldId id="2145707236" r:id="rId11"/>
    <p:sldId id="2145707278" r:id="rId12"/>
    <p:sldId id="2145707308" r:id="rId13"/>
    <p:sldId id="2145707314" r:id="rId14"/>
    <p:sldId id="2145707316" r:id="rId15"/>
    <p:sldId id="2145707313" r:id="rId16"/>
    <p:sldId id="2145707257" r:id="rId17"/>
    <p:sldId id="2145707309" r:id="rId18"/>
    <p:sldId id="2145707312" r:id="rId19"/>
    <p:sldId id="2145707307" r:id="rId20"/>
    <p:sldId id="2145707317" r:id="rId21"/>
    <p:sldId id="420" r:id="rId22"/>
  </p:sldIdLst>
  <p:sldSz cx="12192000" cy="6858000"/>
  <p:notesSz cx="9296400" cy="7010400"/>
  <p:embeddedFontLst>
    <p:embeddedFont>
      <p:font typeface="Roboto" panose="02000000000000000000" pitchFamily="2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6AC5D06-A428-6C3D-509C-9B46B6A1AC53}" name="Flagg, Jennifer" initials="JF" userId="S::JFlagg@pcgus.com::a683247e-a298-4af1-9b9e-58f4283e443f" providerId="AD"/>
  <p188:author id="{5FE3510C-6F75-4095-A858-E8A2382DA944}" name="Kennedy, Kristin" initials="KK" userId="S::kkennedy@pcgus.com::c18f5617-8703-4c47-b82d-5c1860fa713e" providerId="AD"/>
  <p188:author id="{8C09A40E-C2DB-07C7-4823-063D39C29839}" name="Nichols, Kimberly" initials="KN" userId="S::kinichols@pcgus.com::4ee506b2-205c-425f-8b22-31c588ecf179" providerId="AD"/>
  <p188:author id="{93664638-B9F9-5B8D-5363-53F9CE3506A3}" name="Alves-Thomas, Andrea" initials="AA" userId="S::aalvesthomas@pcgus.com::cb13c077-cf3f-4478-9c7d-640997736d16" providerId="AD"/>
  <p188:author id="{81B9AD40-7437-5966-4A86-90BFF7B056C4}" name="Geier, Robb" initials="GR" userId="S::rgeier@pcgus.com::ef0cd59c-bae5-4c25-a427-ab9672ca2d9d" providerId="AD"/>
  <p188:author id="{DC593F5A-58D8-0D88-D892-204A87A6E8C2}" name="Sanders, Cherie" initials="SC" userId="S::csanders@pcgus.com::123f1c0a-f476-4985-941f-b54a6e8533c7" providerId="AD"/>
  <p188:author id="{4C97BF6D-57F4-A614-93D6-87F1ACD1D661}" name="Meller, Jennifer" initials="JM" userId="S::jmeller@pcgus.com::0c71ba3c-fda2-4af1-9ffb-938127d6ec35" providerId="AD"/>
  <p188:author id="{19561D96-3361-E680-C150-C8DAA265EF36}" name="Haffey, Steve" initials="SH" userId="S::SHaffey@pcgus.com::e0295cb2-a9cd-4c93-9554-5e6c40993200" providerId="AD"/>
  <p188:author id="{56893E99-5429-E9C4-B94D-94D9F26ECF83}" name="Alves-Thomas, Andrea" initials="" userId="S::AAlvesThomas@pcgus.com::cb13c077-cf3f-4478-9c7d-640997736d16" providerId="AD"/>
  <p188:author id="{EA98F5A4-1DD0-06CA-1053-1C911FE2DB27}" name="English-Mezzino, Lauren" initials="LE" userId="S::LEnglishMezzino@pcgus.com::8c06ca5b-041f-4578-8c2b-4e0abc87e5c7" providerId="AD"/>
  <p188:author id="{65E61AAB-E27B-66FA-6A1C-4289DBB08BFC}" name="Olszewski, Josh" initials="JO" userId="S::jolszewski@pcgus.com::43ce2810-0801-4a4d-8e74-b3735e1dd678" providerId="AD"/>
  <p188:author id="{A18BB1CB-B30A-7A14-0E7F-47FFC9283E53}" name="Howard, Michael" initials="HM" userId="S::jhoward@pcgus.com::d2b720b9-e3d8-4dba-ae06-f0ede09746b3" providerId="AD"/>
  <p188:author id="{237396D0-65E4-9AE1-F44E-420E1AE33085}" name="Fuller, Will" initials="WF" userId="S::wfuller@pcgus.com::d30556f9-bbfc-4558-a3f2-3471344dc88d" providerId="AD"/>
  <p188:author id="{36A3DDD3-1347-D2E5-FC4C-31191112C0CD}" name="Attreya, Uma" initials="AU" userId="S::uattreya@pcgus.com::7eff5dcf-54d9-41b9-ba10-0bd769287e4e" providerId="AD"/>
  <p188:author id="{02CF29D6-09C5-34B7-718F-097ADC726B52}" name="Marshall, Peter" initials="MP" userId="S::pmarshall@pcgus.com::f26229e9-5bba-4e99-b91b-17157a27e3c1" providerId="AD"/>
  <p188:author id="{FBE5ACDF-34F2-401B-B92F-FA951A47431A}" name="Whitcher, David" initials="WD" userId="S::dawhitcher@pcgus.com::5f827899-d51f-4a0d-9d01-6e048f781d70" providerId="AD"/>
  <p188:author id="{80EAA9E5-F45B-7CBA-47FB-214ED0AC0090}" name="Daniel, Clif" initials="CD" userId="S::cddaniel@pcgus.com::1301f3a7-cbae-49a5-a8ca-4bbb5a23f969" providerId="AD"/>
  <p188:author id="{3DC8DBF6-E1D0-53EF-132D-D658A1537365}" name="Hunter, Kristin" initials="HK" userId="S::kgraf@pcgus.com::741b5622-819d-4f57-8ffe-f00a1fdf421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20" clrIdx="0"/>
  <p:cmAuthor id="2" name="Buckmaster, Scott" initials="BS" lastIdx="20" clrIdx="1">
    <p:extLst>
      <p:ext uri="{19B8F6BF-5375-455C-9EA6-DF929625EA0E}">
        <p15:presenceInfo xmlns:p15="http://schemas.microsoft.com/office/powerpoint/2012/main" userId="S::sbuckmaster@pcgus.com::7a343775-d478-430c-b879-ba1b0e37ba5f" providerId="AD"/>
      </p:ext>
    </p:extLst>
  </p:cmAuthor>
  <p:cmAuthor id="3" name="Hunter, Kristin" initials="HK" lastIdx="14" clrIdx="2">
    <p:extLst>
      <p:ext uri="{19B8F6BF-5375-455C-9EA6-DF929625EA0E}">
        <p15:presenceInfo xmlns:p15="http://schemas.microsoft.com/office/powerpoint/2012/main" userId="S::kgraf@pcgus.com::741b5622-819d-4f57-8ffe-f00a1fdf4219" providerId="AD"/>
      </p:ext>
    </p:extLst>
  </p:cmAuthor>
  <p:cmAuthor id="4" name="Geier, Robb" initials="GR" lastIdx="16" clrIdx="3">
    <p:extLst>
      <p:ext uri="{19B8F6BF-5375-455C-9EA6-DF929625EA0E}">
        <p15:presenceInfo xmlns:p15="http://schemas.microsoft.com/office/powerpoint/2012/main" userId="S::rgeier@pcgus.com::ef0cd59c-bae5-4c25-a427-ab9672ca2d9d" providerId="AD"/>
      </p:ext>
    </p:extLst>
  </p:cmAuthor>
  <p:cmAuthor id="5" name="Marshall, Peter" initials="MP" lastIdx="5" clrIdx="4">
    <p:extLst>
      <p:ext uri="{19B8F6BF-5375-455C-9EA6-DF929625EA0E}">
        <p15:presenceInfo xmlns:p15="http://schemas.microsoft.com/office/powerpoint/2012/main" userId="S::pmarshall@pcgus.com::f26229e9-5bba-4e99-b91b-17157a27e3c1" providerId="AD"/>
      </p:ext>
    </p:extLst>
  </p:cmAuthor>
  <p:cmAuthor id="6" name="Nanjundaswamy, Rashmi" initials="NR" lastIdx="1" clrIdx="5">
    <p:extLst>
      <p:ext uri="{19B8F6BF-5375-455C-9EA6-DF929625EA0E}">
        <p15:presenceInfo xmlns:p15="http://schemas.microsoft.com/office/powerpoint/2012/main" userId="S::rnanjundaswamy@pcgus.com::ea52204c-871d-4130-b16a-d4d4214fd57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24A"/>
    <a:srgbClr val="0B3677"/>
    <a:srgbClr val="5C7185"/>
    <a:srgbClr val="092B4C"/>
    <a:srgbClr val="16A6B6"/>
    <a:srgbClr val="FAB81F"/>
    <a:srgbClr val="A11B7E"/>
    <a:srgbClr val="DD9A05"/>
    <a:srgbClr val="BD0F2C"/>
    <a:srgbClr val="00A0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8F2136-47BD-34B8-0ACF-EBC16C1F9E7E}" v="3050" dt="2026-09-29T20:58:10.670"/>
    <p1510:client id="{461894B6-AE6D-4612-AF42-A5C8CEB755A6}" v="37" dt="2026-09-30T16:26:21.925"/>
    <p1510:client id="{828C817B-CD27-D9BD-DE5D-00681B99B608}" v="1" dt="2026-09-30T19:13:29.053"/>
    <p1510:client id="{9CDF81AE-3EC8-9F65-E766-7D0E3988FEA4}" v="21" dt="2026-09-30T14:35:34.698"/>
    <p1510:client id="{C33A7CBC-F87F-64FE-8A5A-4F50DA9D850E}" v="925" dt="2026-09-29T21:41:26.170"/>
    <p1510:client id="{CDE35BC2-DCE1-4D16-95BE-72F757A1B8C9}" v="262" dt="2026-09-29T16:51:15.869"/>
  </p1510:revLst>
</p1510:revInfo>
</file>

<file path=ppt/tableStyles.xml><?xml version="1.0" encoding="utf-8"?>
<a:tblStyleLst xmlns:a="http://schemas.openxmlformats.org/drawingml/2006/main" def="{9D7B26C5-4107-4FEC-AEDC-1716B250A1E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font" Target="fonts/font2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handoutMaster" Target="handoutMasters/handoutMaster1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font" Target="fonts/font3.fntdata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Master" Target="slideMasters/slideMaster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DB8570-8BBA-42C2-A996-D0FC418040D8}" type="doc">
      <dgm:prSet loTypeId="urn:microsoft.com/office/officeart/2005/8/layout/vList5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A8D2A8E4-80AB-4772-86F5-113E6C391B11}">
      <dgm:prSet phldrT="[Text]" phldr="0"/>
      <dgm:spPr/>
      <dgm:t>
        <a:bodyPr/>
        <a:lstStyle/>
        <a:p>
          <a:r>
            <a:rPr lang="en-US"/>
            <a:t>Clarity</a:t>
          </a:r>
        </a:p>
      </dgm:t>
    </dgm:pt>
    <dgm:pt modelId="{8E2251FF-05B8-4262-914A-1530C5B3783B}" type="parTrans" cxnId="{221BA673-79B0-4FE1-AF49-55D75054D932}">
      <dgm:prSet/>
      <dgm:spPr/>
      <dgm:t>
        <a:bodyPr/>
        <a:lstStyle/>
        <a:p>
          <a:endParaRPr lang="en-US"/>
        </a:p>
      </dgm:t>
    </dgm:pt>
    <dgm:pt modelId="{61E9390F-E162-4ECA-BB0F-E5CC9833A278}" type="sibTrans" cxnId="{221BA673-79B0-4FE1-AF49-55D75054D932}">
      <dgm:prSet/>
      <dgm:spPr/>
      <dgm:t>
        <a:bodyPr/>
        <a:lstStyle/>
        <a:p>
          <a:endParaRPr lang="en-US"/>
        </a:p>
      </dgm:t>
    </dgm:pt>
    <dgm:pt modelId="{2F393621-0473-481E-BC5E-72E1BACFF2BF}">
      <dgm:prSet phldrT="[Text]" phldr="0"/>
      <dgm:spPr/>
      <dgm:t>
        <a:bodyPr/>
        <a:lstStyle/>
        <a:p>
          <a:r>
            <a:rPr lang="en-US"/>
            <a:t>What the project is delivering and where the work stands.</a:t>
          </a:r>
        </a:p>
      </dgm:t>
    </dgm:pt>
    <dgm:pt modelId="{655399E3-CC43-4BFE-9B47-DF30DB2B8539}" type="parTrans" cxnId="{36178AB9-EB9D-43AE-881B-E49556D61093}">
      <dgm:prSet/>
      <dgm:spPr/>
      <dgm:t>
        <a:bodyPr/>
        <a:lstStyle/>
        <a:p>
          <a:endParaRPr lang="en-US"/>
        </a:p>
      </dgm:t>
    </dgm:pt>
    <dgm:pt modelId="{8F0943EC-9166-4FF8-BF6C-235E63AE5564}" type="sibTrans" cxnId="{36178AB9-EB9D-43AE-881B-E49556D61093}">
      <dgm:prSet/>
      <dgm:spPr/>
      <dgm:t>
        <a:bodyPr/>
        <a:lstStyle/>
        <a:p>
          <a:endParaRPr lang="en-US"/>
        </a:p>
      </dgm:t>
    </dgm:pt>
    <dgm:pt modelId="{47F3EA6F-1CD8-4C8C-8668-0EDF5CE074FB}">
      <dgm:prSet phldrT="[Text]" phldr="0"/>
      <dgm:spPr/>
      <dgm:t>
        <a:bodyPr/>
        <a:lstStyle/>
        <a:p>
          <a:r>
            <a:rPr lang="en-US"/>
            <a:t>Confidence</a:t>
          </a:r>
        </a:p>
      </dgm:t>
    </dgm:pt>
    <dgm:pt modelId="{55BF38F8-5230-4A92-B1A5-4DE916792EE3}" type="parTrans" cxnId="{7E86591A-A7D0-4AE6-BB86-B805B3A103F9}">
      <dgm:prSet/>
      <dgm:spPr/>
      <dgm:t>
        <a:bodyPr/>
        <a:lstStyle/>
        <a:p>
          <a:endParaRPr lang="en-US"/>
        </a:p>
      </dgm:t>
    </dgm:pt>
    <dgm:pt modelId="{AE7D87FA-9492-4ABD-A13A-D0EAB3030B50}" type="sibTrans" cxnId="{7E86591A-A7D0-4AE6-BB86-B805B3A103F9}">
      <dgm:prSet/>
      <dgm:spPr/>
      <dgm:t>
        <a:bodyPr/>
        <a:lstStyle/>
        <a:p>
          <a:endParaRPr lang="en-US"/>
        </a:p>
      </dgm:t>
    </dgm:pt>
    <dgm:pt modelId="{E57FE88C-B5F0-4A86-8C9A-2B3FA88EC9E1}">
      <dgm:prSet phldrT="[Text]"/>
      <dgm:spPr/>
      <dgm:t>
        <a:bodyPr/>
        <a:lstStyle/>
        <a:p>
          <a:r>
            <a:rPr lang="en-US"/>
            <a:t>How testing, development, and SIS response handling inform readiness.</a:t>
          </a:r>
        </a:p>
      </dgm:t>
    </dgm:pt>
    <dgm:pt modelId="{5BF4E142-D3AB-4855-8190-4188CA081CB5}" type="parTrans" cxnId="{813FA085-9077-4D05-BDED-5E0367E885B3}">
      <dgm:prSet/>
      <dgm:spPr/>
      <dgm:t>
        <a:bodyPr/>
        <a:lstStyle/>
        <a:p>
          <a:endParaRPr lang="en-US"/>
        </a:p>
      </dgm:t>
    </dgm:pt>
    <dgm:pt modelId="{E7D21724-0FBC-4E58-9889-877B4C7A43A2}" type="sibTrans" cxnId="{813FA085-9077-4D05-BDED-5E0367E885B3}">
      <dgm:prSet/>
      <dgm:spPr/>
      <dgm:t>
        <a:bodyPr/>
        <a:lstStyle/>
        <a:p>
          <a:endParaRPr lang="en-US"/>
        </a:p>
      </dgm:t>
    </dgm:pt>
    <dgm:pt modelId="{3573B10D-9C1D-439E-B5EE-4148F5DC2DAA}">
      <dgm:prSet phldrT="[Text]" phldr="0"/>
      <dgm:spPr/>
      <dgm:t>
        <a:bodyPr/>
        <a:lstStyle/>
        <a:p>
          <a:r>
            <a:rPr lang="en-US"/>
            <a:t>Coordination</a:t>
          </a:r>
        </a:p>
      </dgm:t>
    </dgm:pt>
    <dgm:pt modelId="{49CB275D-5AA2-4557-A128-211380457094}" type="parTrans" cxnId="{6CD0016D-1A8E-4FDF-BAB3-7A7D3D7F209B}">
      <dgm:prSet/>
      <dgm:spPr/>
      <dgm:t>
        <a:bodyPr/>
        <a:lstStyle/>
        <a:p>
          <a:endParaRPr lang="en-US"/>
        </a:p>
      </dgm:t>
    </dgm:pt>
    <dgm:pt modelId="{FF719B20-0354-4F72-93F4-F88BC20D0DEE}" type="sibTrans" cxnId="{6CD0016D-1A8E-4FDF-BAB3-7A7D3D7F209B}">
      <dgm:prSet/>
      <dgm:spPr/>
      <dgm:t>
        <a:bodyPr/>
        <a:lstStyle/>
        <a:p>
          <a:endParaRPr lang="en-US"/>
        </a:p>
      </dgm:t>
    </dgm:pt>
    <dgm:pt modelId="{824540CA-8723-488E-B63A-59EC1CE6213B}">
      <dgm:prSet phldrT="[Text]"/>
      <dgm:spPr/>
      <dgm:t>
        <a:bodyPr/>
        <a:lstStyle/>
        <a:p>
          <a:r>
            <a:rPr lang="en-US"/>
            <a:t>How PCG, WSIPC, and districts will work together on next steps.</a:t>
          </a:r>
        </a:p>
      </dgm:t>
    </dgm:pt>
    <dgm:pt modelId="{6055E097-A982-46C6-B15E-02D4A0E838DD}" type="parTrans" cxnId="{CD7B2E61-8B6F-4B66-8291-3F314AFAC5F9}">
      <dgm:prSet/>
      <dgm:spPr/>
      <dgm:t>
        <a:bodyPr/>
        <a:lstStyle/>
        <a:p>
          <a:endParaRPr lang="en-US"/>
        </a:p>
      </dgm:t>
    </dgm:pt>
    <dgm:pt modelId="{634A9DBF-54C6-4781-A11F-E3BEABF9E6A6}" type="sibTrans" cxnId="{CD7B2E61-8B6F-4B66-8291-3F314AFAC5F9}">
      <dgm:prSet/>
      <dgm:spPr/>
      <dgm:t>
        <a:bodyPr/>
        <a:lstStyle/>
        <a:p>
          <a:endParaRPr lang="en-US"/>
        </a:p>
      </dgm:t>
    </dgm:pt>
    <dgm:pt modelId="{485A1E39-B783-4012-9027-F3894DF7EEBF}" type="pres">
      <dgm:prSet presAssocID="{21DB8570-8BBA-42C2-A996-D0FC418040D8}" presName="Name0" presStyleCnt="0">
        <dgm:presLayoutVars>
          <dgm:dir/>
          <dgm:animLvl val="lvl"/>
          <dgm:resizeHandles val="exact"/>
        </dgm:presLayoutVars>
      </dgm:prSet>
      <dgm:spPr/>
    </dgm:pt>
    <dgm:pt modelId="{5EE2CBF3-2E4E-4493-8748-665629EFB469}" type="pres">
      <dgm:prSet presAssocID="{A8D2A8E4-80AB-4772-86F5-113E6C391B11}" presName="linNode" presStyleCnt="0"/>
      <dgm:spPr/>
    </dgm:pt>
    <dgm:pt modelId="{7810B3E3-D689-495A-BD2D-91CC9425735C}" type="pres">
      <dgm:prSet presAssocID="{A8D2A8E4-80AB-4772-86F5-113E6C391B11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FDF2AC29-B376-42B1-AA5F-F40C6A791199}" type="pres">
      <dgm:prSet presAssocID="{A8D2A8E4-80AB-4772-86F5-113E6C391B11}" presName="descendantText" presStyleLbl="alignAccFollowNode1" presStyleIdx="0" presStyleCnt="3">
        <dgm:presLayoutVars>
          <dgm:bulletEnabled val="1"/>
        </dgm:presLayoutVars>
      </dgm:prSet>
      <dgm:spPr/>
    </dgm:pt>
    <dgm:pt modelId="{2DB269DB-6F1E-4C79-A5EA-B72C718658C4}" type="pres">
      <dgm:prSet presAssocID="{61E9390F-E162-4ECA-BB0F-E5CC9833A278}" presName="sp" presStyleCnt="0"/>
      <dgm:spPr/>
    </dgm:pt>
    <dgm:pt modelId="{EE412204-3B25-492E-A7F8-EFB7E90952E6}" type="pres">
      <dgm:prSet presAssocID="{47F3EA6F-1CD8-4C8C-8668-0EDF5CE074FB}" presName="linNode" presStyleCnt="0"/>
      <dgm:spPr/>
    </dgm:pt>
    <dgm:pt modelId="{1D8DB599-BECE-4384-96B7-548E225BE972}" type="pres">
      <dgm:prSet presAssocID="{47F3EA6F-1CD8-4C8C-8668-0EDF5CE074FB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AB3CB6F7-4145-43C9-A054-D536E31BE642}" type="pres">
      <dgm:prSet presAssocID="{47F3EA6F-1CD8-4C8C-8668-0EDF5CE074FB}" presName="descendantText" presStyleLbl="alignAccFollowNode1" presStyleIdx="1" presStyleCnt="3">
        <dgm:presLayoutVars>
          <dgm:bulletEnabled val="1"/>
        </dgm:presLayoutVars>
      </dgm:prSet>
      <dgm:spPr/>
    </dgm:pt>
    <dgm:pt modelId="{FE2EACB4-1ED3-4E51-82AC-9078EA8B96E0}" type="pres">
      <dgm:prSet presAssocID="{AE7D87FA-9492-4ABD-A13A-D0EAB3030B50}" presName="sp" presStyleCnt="0"/>
      <dgm:spPr/>
    </dgm:pt>
    <dgm:pt modelId="{C00C7717-0582-47E8-8928-DFBF0851DC30}" type="pres">
      <dgm:prSet presAssocID="{3573B10D-9C1D-439E-B5EE-4148F5DC2DAA}" presName="linNode" presStyleCnt="0"/>
      <dgm:spPr/>
    </dgm:pt>
    <dgm:pt modelId="{1F71872E-7A5D-4EE9-9602-70AD054839BF}" type="pres">
      <dgm:prSet presAssocID="{3573B10D-9C1D-439E-B5EE-4148F5DC2DAA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6E57C183-5D85-431C-AB8E-A88C0CD604E9}" type="pres">
      <dgm:prSet presAssocID="{3573B10D-9C1D-439E-B5EE-4148F5DC2DAA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696C5C01-3AFE-40AE-B3B9-85045DD24A2F}" type="presOf" srcId="{E57FE88C-B5F0-4A86-8C9A-2B3FA88EC9E1}" destId="{AB3CB6F7-4145-43C9-A054-D536E31BE642}" srcOrd="0" destOrd="0" presId="urn:microsoft.com/office/officeart/2005/8/layout/vList5"/>
    <dgm:cxn modelId="{7E86591A-A7D0-4AE6-BB86-B805B3A103F9}" srcId="{21DB8570-8BBA-42C2-A996-D0FC418040D8}" destId="{47F3EA6F-1CD8-4C8C-8668-0EDF5CE074FB}" srcOrd="1" destOrd="0" parTransId="{55BF38F8-5230-4A92-B1A5-4DE916792EE3}" sibTransId="{AE7D87FA-9492-4ABD-A13A-D0EAB3030B50}"/>
    <dgm:cxn modelId="{CD7B2E61-8B6F-4B66-8291-3F314AFAC5F9}" srcId="{3573B10D-9C1D-439E-B5EE-4148F5DC2DAA}" destId="{824540CA-8723-488E-B63A-59EC1CE6213B}" srcOrd="0" destOrd="0" parTransId="{6055E097-A982-46C6-B15E-02D4A0E838DD}" sibTransId="{634A9DBF-54C6-4781-A11F-E3BEABF9E6A6}"/>
    <dgm:cxn modelId="{A17DD849-0A4E-4067-8D81-A5680AC34077}" type="presOf" srcId="{824540CA-8723-488E-B63A-59EC1CE6213B}" destId="{6E57C183-5D85-431C-AB8E-A88C0CD604E9}" srcOrd="0" destOrd="0" presId="urn:microsoft.com/office/officeart/2005/8/layout/vList5"/>
    <dgm:cxn modelId="{F5BE776C-164F-4F4D-B482-873CA586F7E7}" type="presOf" srcId="{21DB8570-8BBA-42C2-A996-D0FC418040D8}" destId="{485A1E39-B783-4012-9027-F3894DF7EEBF}" srcOrd="0" destOrd="0" presId="urn:microsoft.com/office/officeart/2005/8/layout/vList5"/>
    <dgm:cxn modelId="{6CD0016D-1A8E-4FDF-BAB3-7A7D3D7F209B}" srcId="{21DB8570-8BBA-42C2-A996-D0FC418040D8}" destId="{3573B10D-9C1D-439E-B5EE-4148F5DC2DAA}" srcOrd="2" destOrd="0" parTransId="{49CB275D-5AA2-4557-A128-211380457094}" sibTransId="{FF719B20-0354-4F72-93F4-F88BC20D0DEE}"/>
    <dgm:cxn modelId="{BD6C2970-3CDF-4D67-8C11-A591F1EC0AF6}" type="presOf" srcId="{A8D2A8E4-80AB-4772-86F5-113E6C391B11}" destId="{7810B3E3-D689-495A-BD2D-91CC9425735C}" srcOrd="0" destOrd="0" presId="urn:microsoft.com/office/officeart/2005/8/layout/vList5"/>
    <dgm:cxn modelId="{221BA673-79B0-4FE1-AF49-55D75054D932}" srcId="{21DB8570-8BBA-42C2-A996-D0FC418040D8}" destId="{A8D2A8E4-80AB-4772-86F5-113E6C391B11}" srcOrd="0" destOrd="0" parTransId="{8E2251FF-05B8-4262-914A-1530C5B3783B}" sibTransId="{61E9390F-E162-4ECA-BB0F-E5CC9833A278}"/>
    <dgm:cxn modelId="{813FA085-9077-4D05-BDED-5E0367E885B3}" srcId="{47F3EA6F-1CD8-4C8C-8668-0EDF5CE074FB}" destId="{E57FE88C-B5F0-4A86-8C9A-2B3FA88EC9E1}" srcOrd="0" destOrd="0" parTransId="{5BF4E142-D3AB-4855-8190-4188CA081CB5}" sibTransId="{E7D21724-0FBC-4E58-9889-877B4C7A43A2}"/>
    <dgm:cxn modelId="{268D5497-B23B-4860-8449-4D36A5B4E60F}" type="presOf" srcId="{2F393621-0473-481E-BC5E-72E1BACFF2BF}" destId="{FDF2AC29-B376-42B1-AA5F-F40C6A791199}" srcOrd="0" destOrd="0" presId="urn:microsoft.com/office/officeart/2005/8/layout/vList5"/>
    <dgm:cxn modelId="{25AE77AC-8228-4C87-92F5-4F34C8187913}" type="presOf" srcId="{47F3EA6F-1CD8-4C8C-8668-0EDF5CE074FB}" destId="{1D8DB599-BECE-4384-96B7-548E225BE972}" srcOrd="0" destOrd="0" presId="urn:microsoft.com/office/officeart/2005/8/layout/vList5"/>
    <dgm:cxn modelId="{93D04AAE-597D-4EC4-9399-B5DA5BC973B0}" type="presOf" srcId="{3573B10D-9C1D-439E-B5EE-4148F5DC2DAA}" destId="{1F71872E-7A5D-4EE9-9602-70AD054839BF}" srcOrd="0" destOrd="0" presId="urn:microsoft.com/office/officeart/2005/8/layout/vList5"/>
    <dgm:cxn modelId="{36178AB9-EB9D-43AE-881B-E49556D61093}" srcId="{A8D2A8E4-80AB-4772-86F5-113E6C391B11}" destId="{2F393621-0473-481E-BC5E-72E1BACFF2BF}" srcOrd="0" destOrd="0" parTransId="{655399E3-CC43-4BFE-9B47-DF30DB2B8539}" sibTransId="{8F0943EC-9166-4FF8-BF6C-235E63AE5564}"/>
    <dgm:cxn modelId="{7E88E9DA-BD4A-4C87-A920-996D972D02E9}" type="presParOf" srcId="{485A1E39-B783-4012-9027-F3894DF7EEBF}" destId="{5EE2CBF3-2E4E-4493-8748-665629EFB469}" srcOrd="0" destOrd="0" presId="urn:microsoft.com/office/officeart/2005/8/layout/vList5"/>
    <dgm:cxn modelId="{17915077-D864-4F5C-9659-D9C791E319BA}" type="presParOf" srcId="{5EE2CBF3-2E4E-4493-8748-665629EFB469}" destId="{7810B3E3-D689-495A-BD2D-91CC9425735C}" srcOrd="0" destOrd="0" presId="urn:microsoft.com/office/officeart/2005/8/layout/vList5"/>
    <dgm:cxn modelId="{442FDBF5-1452-46E6-9589-6004D6809CAD}" type="presParOf" srcId="{5EE2CBF3-2E4E-4493-8748-665629EFB469}" destId="{FDF2AC29-B376-42B1-AA5F-F40C6A791199}" srcOrd="1" destOrd="0" presId="urn:microsoft.com/office/officeart/2005/8/layout/vList5"/>
    <dgm:cxn modelId="{7FE5672C-4F7F-41A3-81AE-5B12CA667A2E}" type="presParOf" srcId="{485A1E39-B783-4012-9027-F3894DF7EEBF}" destId="{2DB269DB-6F1E-4C79-A5EA-B72C718658C4}" srcOrd="1" destOrd="0" presId="urn:microsoft.com/office/officeart/2005/8/layout/vList5"/>
    <dgm:cxn modelId="{FBC29F83-8A5E-49A9-B8E9-90ED58711AC8}" type="presParOf" srcId="{485A1E39-B783-4012-9027-F3894DF7EEBF}" destId="{EE412204-3B25-492E-A7F8-EFB7E90952E6}" srcOrd="2" destOrd="0" presId="urn:microsoft.com/office/officeart/2005/8/layout/vList5"/>
    <dgm:cxn modelId="{79E4A79C-8281-4299-9B6B-B6A4D674418A}" type="presParOf" srcId="{EE412204-3B25-492E-A7F8-EFB7E90952E6}" destId="{1D8DB599-BECE-4384-96B7-548E225BE972}" srcOrd="0" destOrd="0" presId="urn:microsoft.com/office/officeart/2005/8/layout/vList5"/>
    <dgm:cxn modelId="{C29F9873-E9D9-4F84-92CB-D603F445A148}" type="presParOf" srcId="{EE412204-3B25-492E-A7F8-EFB7E90952E6}" destId="{AB3CB6F7-4145-43C9-A054-D536E31BE642}" srcOrd="1" destOrd="0" presId="urn:microsoft.com/office/officeart/2005/8/layout/vList5"/>
    <dgm:cxn modelId="{763E0FC0-94E1-43A2-A47A-7B1DE204052D}" type="presParOf" srcId="{485A1E39-B783-4012-9027-F3894DF7EEBF}" destId="{FE2EACB4-1ED3-4E51-82AC-9078EA8B96E0}" srcOrd="3" destOrd="0" presId="urn:microsoft.com/office/officeart/2005/8/layout/vList5"/>
    <dgm:cxn modelId="{A32DC997-A4C9-431F-ADB1-4EADCBF2A0F3}" type="presParOf" srcId="{485A1E39-B783-4012-9027-F3894DF7EEBF}" destId="{C00C7717-0582-47E8-8928-DFBF0851DC30}" srcOrd="4" destOrd="0" presId="urn:microsoft.com/office/officeart/2005/8/layout/vList5"/>
    <dgm:cxn modelId="{3DE0CF28-55FB-419D-88F6-509CED5E100D}" type="presParOf" srcId="{C00C7717-0582-47E8-8928-DFBF0851DC30}" destId="{1F71872E-7A5D-4EE9-9602-70AD054839BF}" srcOrd="0" destOrd="0" presId="urn:microsoft.com/office/officeart/2005/8/layout/vList5"/>
    <dgm:cxn modelId="{2691F3F5-1E1F-4AB2-B56C-A0E45885C903}" type="presParOf" srcId="{C00C7717-0582-47E8-8928-DFBF0851DC30}" destId="{6E57C183-5D85-431C-AB8E-A88C0CD604E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EB3DE4-692C-4867-8AD1-861C548C9BBB}" type="doc">
      <dgm:prSet loTypeId="urn:microsoft.com/office/officeart/2005/8/layout/chevron1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44FDFC35-B8B7-481F-812B-CE8EB1CB3D90}" type="pres">
      <dgm:prSet presAssocID="{E8EB3DE4-692C-4867-8AD1-861C548C9BBB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5A48C425-F720-4E7B-8A6C-3D981FF60223}" type="presOf" srcId="{E8EB3DE4-692C-4867-8AD1-861C548C9BBB}" destId="{44FDFC35-B8B7-481F-812B-CE8EB1CB3D90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F2AC29-B376-42B1-AA5F-F40C6A791199}">
      <dsp:nvSpPr>
        <dsp:cNvPr id="0" name=""/>
        <dsp:cNvSpPr/>
      </dsp:nvSpPr>
      <dsp:spPr>
        <a:xfrm rot="5400000">
          <a:off x="7042453" y="-2990051"/>
          <a:ext cx="827488" cy="701759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What the project is delivering and where the work stands.</a:t>
          </a:r>
        </a:p>
      </dsp:txBody>
      <dsp:txXfrm rot="-5400000">
        <a:off x="3947399" y="145398"/>
        <a:ext cx="6977202" cy="746698"/>
      </dsp:txXfrm>
    </dsp:sp>
    <dsp:sp modelId="{7810B3E3-D689-495A-BD2D-91CC9425735C}">
      <dsp:nvSpPr>
        <dsp:cNvPr id="0" name=""/>
        <dsp:cNvSpPr/>
      </dsp:nvSpPr>
      <dsp:spPr>
        <a:xfrm>
          <a:off x="0" y="1567"/>
          <a:ext cx="3947398" cy="1034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Clarity</a:t>
          </a:r>
        </a:p>
      </dsp:txBody>
      <dsp:txXfrm>
        <a:off x="50493" y="52060"/>
        <a:ext cx="3846412" cy="933374"/>
      </dsp:txXfrm>
    </dsp:sp>
    <dsp:sp modelId="{AB3CB6F7-4145-43C9-A054-D536E31BE642}">
      <dsp:nvSpPr>
        <dsp:cNvPr id="0" name=""/>
        <dsp:cNvSpPr/>
      </dsp:nvSpPr>
      <dsp:spPr>
        <a:xfrm rot="5400000">
          <a:off x="7042453" y="-1903972"/>
          <a:ext cx="827488" cy="701759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How testing, development, and SIS response handling inform readiness.</a:t>
          </a:r>
        </a:p>
      </dsp:txBody>
      <dsp:txXfrm rot="-5400000">
        <a:off x="3947399" y="1231477"/>
        <a:ext cx="6977202" cy="746698"/>
      </dsp:txXfrm>
    </dsp:sp>
    <dsp:sp modelId="{1D8DB599-BECE-4384-96B7-548E225BE972}">
      <dsp:nvSpPr>
        <dsp:cNvPr id="0" name=""/>
        <dsp:cNvSpPr/>
      </dsp:nvSpPr>
      <dsp:spPr>
        <a:xfrm>
          <a:off x="0" y="1087645"/>
          <a:ext cx="3947398" cy="1034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Confidence</a:t>
          </a:r>
        </a:p>
      </dsp:txBody>
      <dsp:txXfrm>
        <a:off x="50493" y="1138138"/>
        <a:ext cx="3846412" cy="933374"/>
      </dsp:txXfrm>
    </dsp:sp>
    <dsp:sp modelId="{6E57C183-5D85-431C-AB8E-A88C0CD604E9}">
      <dsp:nvSpPr>
        <dsp:cNvPr id="0" name=""/>
        <dsp:cNvSpPr/>
      </dsp:nvSpPr>
      <dsp:spPr>
        <a:xfrm rot="5400000">
          <a:off x="7042453" y="-817894"/>
          <a:ext cx="827488" cy="701759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How PCG, WSIPC, and districts will work together on next steps.</a:t>
          </a:r>
        </a:p>
      </dsp:txBody>
      <dsp:txXfrm rot="-5400000">
        <a:off x="3947399" y="2317555"/>
        <a:ext cx="6977202" cy="746698"/>
      </dsp:txXfrm>
    </dsp:sp>
    <dsp:sp modelId="{1F71872E-7A5D-4EE9-9602-70AD054839BF}">
      <dsp:nvSpPr>
        <dsp:cNvPr id="0" name=""/>
        <dsp:cNvSpPr/>
      </dsp:nvSpPr>
      <dsp:spPr>
        <a:xfrm>
          <a:off x="0" y="2173724"/>
          <a:ext cx="3947398" cy="1034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Coordination</a:t>
          </a:r>
        </a:p>
      </dsp:txBody>
      <dsp:txXfrm>
        <a:off x="50493" y="2224217"/>
        <a:ext cx="3846412" cy="9333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087CA41-8206-4087-9AB8-0274BD99316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2143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2C93F7-59A3-4C2F-85F1-FE87DBB273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66347" y="1"/>
            <a:ext cx="4028440" cy="352143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11293413-27DD-4552-9F7E-A052450CD80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059F18-2E61-4365-A7F3-A7CC7362629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658259"/>
            <a:ext cx="4028440" cy="352142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DF2FD9-602D-4CA7-A804-A497B04579D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66347" y="6658259"/>
            <a:ext cx="4028440" cy="352142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1CB501C4-043C-4266-83F1-3A49BDEB0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384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7120833A-09A0-43C9-8AD2-8913D42103B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6" rIns="93174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6"/>
            <a:ext cx="7437120" cy="2760345"/>
          </a:xfrm>
          <a:prstGeom prst="rect">
            <a:avLst/>
          </a:prstGeom>
        </p:spPr>
        <p:txBody>
          <a:bodyPr vert="horz" lIns="93174" tIns="46586" rIns="93174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4306597F-3EB5-4D51-9570-4CB353ED8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7151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35">
              <a:defRPr/>
            </a:pPr>
            <a:endParaRPr lang="en-US">
              <a:solidFill>
                <a:srgbClr val="20212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C28AA4-5626-F20C-BB3D-09B2D2E237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6597F-3EB5-4D51-9570-4CB353ED80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836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78C86-E3D1-B149-A608-BB969EF3F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881D64-AB4E-BDCE-CE27-3A9580D067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938E86-C0E1-5BEC-5142-7DC2564DD8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202124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9131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6597F-3EB5-4D51-9570-4CB353ED80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28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3268F-8CC8-EB7E-514C-D5CE9DD52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B71666-83C4-A3E7-1BA5-21A81BD39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D81C5F-2CBC-5AAB-9956-DFB5880505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0" indent="-174700" defTabSz="931735">
              <a:buFont typeface="Arial" panose="020B0604020202020204" pitchFamily="34" charset="0"/>
              <a:buChar char="•"/>
              <a:defRPr/>
            </a:pPr>
            <a:endParaRPr lang="en-US">
              <a:solidFill>
                <a:srgbClr val="202124"/>
              </a:solidFill>
              <a:latin typeface="Roboto" panose="020000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C2C57-7F7E-C79A-C6AE-652A2D9B2E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6597F-3EB5-4D51-9570-4CB353ED80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190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0F456-1422-A32F-4C66-DF4BB8F4B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D35E63-2C59-EACA-6A89-08C3721E68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EA28CE-9F0C-3D07-3BD8-176B073389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dirty="0">
              <a:solidFill>
                <a:srgbClr val="5C7185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44425D-823C-E4F2-2116-F2FF45B84A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6597F-3EB5-4D51-9570-4CB353ED80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578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5C537-C4CD-C9DD-4A95-56F82AFEB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8E4ADD-F416-5EBA-6CF8-F88840B522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46D29A-A8F4-F916-9867-F6D8F0179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dirty="0">
              <a:solidFill>
                <a:srgbClr val="5C7185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6E626-8706-602C-FC97-2CEFABEEFB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6597F-3EB5-4D51-9570-4CB353ED80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52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8E908-B4E7-356E-4C54-1852B2ACE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252EB5-3198-6D5F-5D91-83B5985833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DA090C-690F-CEAD-2E55-6D90DD57C8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dirty="0">
              <a:solidFill>
                <a:srgbClr val="5C7185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AA2DAC-45A4-7878-2A9B-B5D31D2A1F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6597F-3EB5-4D51-9570-4CB353ED80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47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7B930-4209-849E-37BD-A580D384E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DCF4A8-B955-0500-16AB-CB93D8036E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6F6B1A-CB94-3482-19A1-BAA6F20A2C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dirty="0">
              <a:solidFill>
                <a:srgbClr val="5C7185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943B63-67D2-418B-EC65-551433EDCB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6597F-3EB5-4D51-9570-4CB353ED80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1113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dirty="0">
              <a:solidFill>
                <a:srgbClr val="5C7185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12EED-5408-BA02-E322-794CD168D9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6597F-3EB5-4D51-9570-4CB353ED80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62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solidFill>
                <a:srgbClr val="5C7185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6597F-3EB5-4D51-9570-4CB353ED80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205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6597F-3EB5-4D51-9570-4CB353ED80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26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F70C1-B885-7581-0F8F-D8F6244DB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0F4F0C-9A80-7C13-9604-BB457C47F2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0EBA13-3BEF-AC37-9A04-662F624E22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dirty="0">
              <a:solidFill>
                <a:srgbClr val="5C7185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6F0F9-0C84-0728-E0C2-BF085EC595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6597F-3EB5-4D51-9570-4CB353ED80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8104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02062-4D1E-466A-D165-8E85ECABC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3CE533-650F-57D2-44C0-83D226E40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E369D7-F981-C982-FA94-836C3FDC57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dirty="0">
              <a:solidFill>
                <a:srgbClr val="5C7185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950128-79B2-C358-E0B9-6C8DBF207D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6597F-3EB5-4D51-9570-4CB353ED80C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7589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12CB28-132F-075B-CC00-65817E7080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6597F-3EB5-4D51-9570-4CB353ED80C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70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8B89BE29-628D-4B04-B3D5-911B368C0B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51"/>
          <a:stretch/>
        </p:blipFill>
        <p:spPr>
          <a:xfrm>
            <a:off x="1" y="-5009"/>
            <a:ext cx="12192000" cy="56290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8420" y="451110"/>
            <a:ext cx="8259580" cy="2503430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8420" y="3042256"/>
            <a:ext cx="8259580" cy="149943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6A7041-0962-4FF8-A6AE-6178673931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26" y="5964953"/>
            <a:ext cx="1960394" cy="58337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431557-7C90-4B71-9C47-ED4764EF5F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08628" y="4706712"/>
            <a:ext cx="8259372" cy="382054"/>
          </a:xfrm>
        </p:spPr>
        <p:txBody>
          <a:bodyPr/>
          <a:lstStyle>
            <a:lvl1pPr>
              <a:defRPr i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FA76DA-B7DC-4251-B8F3-B095793D8AB0}"/>
              </a:ext>
            </a:extLst>
          </p:cNvPr>
          <p:cNvGrpSpPr/>
          <p:nvPr userDrawn="1"/>
        </p:nvGrpSpPr>
        <p:grpSpPr>
          <a:xfrm>
            <a:off x="-2411509" y="-2283760"/>
            <a:ext cx="5435076" cy="6677116"/>
            <a:chOff x="-224263" y="-265649"/>
            <a:chExt cx="5435076" cy="667711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279FE31-A63A-434B-8E92-CDB4964408DB}"/>
                </a:ext>
              </a:extLst>
            </p:cNvPr>
            <p:cNvSpPr/>
            <p:nvPr userDrawn="1"/>
          </p:nvSpPr>
          <p:spPr>
            <a:xfrm>
              <a:off x="2812889" y="503236"/>
              <a:ext cx="2023628" cy="2614457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D396A7A-969E-4940-B0E4-00EDBBE538AC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A8F3989-6C57-4C45-9932-5154CEE2E96F}"/>
                </a:ext>
              </a:extLst>
            </p:cNvPr>
            <p:cNvSpPr/>
            <p:nvPr userDrawn="1"/>
          </p:nvSpPr>
          <p:spPr>
            <a:xfrm>
              <a:off x="4245773" y="3395554"/>
              <a:ext cx="606554" cy="60655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8C37B7F4-5FE6-4ABD-A69B-0CD46DB0A3CF}"/>
                </a:ext>
              </a:extLst>
            </p:cNvPr>
            <p:cNvSpPr/>
            <p:nvPr userDrawn="1"/>
          </p:nvSpPr>
          <p:spPr>
            <a:xfrm>
              <a:off x="4368731" y="1481069"/>
              <a:ext cx="384624" cy="38462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BB685A2-D9FE-4B5C-9007-B49E44D3EFE4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C693C56C-FC47-41AF-9727-8A42BDEC3ED8}"/>
                </a:ext>
              </a:extLst>
            </p:cNvPr>
            <p:cNvSpPr/>
            <p:nvPr userDrawn="1"/>
          </p:nvSpPr>
          <p:spPr>
            <a:xfrm>
              <a:off x="-224263" y="2318415"/>
              <a:ext cx="592307" cy="592307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8547C5A-711A-42DF-84CC-1CE01EAE6392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7C0DA8B1-3361-4107-AE72-E1D0C98A31E8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FB1AA91-5D02-45DD-B763-DD612B4EE6C9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41693E89-8FE9-429C-A523-07D1F9BE6224}"/>
                </a:ext>
              </a:extLst>
            </p:cNvPr>
            <p:cNvSpPr/>
            <p:nvPr userDrawn="1"/>
          </p:nvSpPr>
          <p:spPr>
            <a:xfrm>
              <a:off x="4602496" y="3662024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983FCCCA-4A3E-43AD-A656-292CE97F5339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27351A2B-6930-45D6-8068-D9247E48E76B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46E7870B-5A63-426A-9A68-0683DFD578CB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FF6F133F-D053-4C6F-925B-5F5C1F40597F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E5DD984-A9B7-4BA2-BD4E-CA014551384A}"/>
              </a:ext>
            </a:extLst>
          </p:cNvPr>
          <p:cNvGrpSpPr/>
          <p:nvPr userDrawn="1"/>
        </p:nvGrpSpPr>
        <p:grpSpPr>
          <a:xfrm>
            <a:off x="9007996" y="2636166"/>
            <a:ext cx="5968803" cy="6677116"/>
            <a:chOff x="-757990" y="-265649"/>
            <a:chExt cx="5968803" cy="6677116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18B66020-0DAD-4A64-BD0B-F8D4A76945A2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B1D05C7E-2664-48A8-A683-3DB37E027E0D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53E8E372-1142-4FB2-9DCF-590E00FBDECB}"/>
                </a:ext>
              </a:extLst>
            </p:cNvPr>
            <p:cNvSpPr/>
            <p:nvPr userDrawn="1"/>
          </p:nvSpPr>
          <p:spPr>
            <a:xfrm>
              <a:off x="-757990" y="2122384"/>
              <a:ext cx="1032243" cy="950748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CABB51F1-C9D7-45A5-A07E-6ABECE3BD4F8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811063A2-9055-433D-B8DF-6411E6C5BBE0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B4CB5F01-3806-4217-A892-7488920970EE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6A7A9DBC-B8DC-45E9-9AC8-B7D1DBC298BD}"/>
                </a:ext>
              </a:extLst>
            </p:cNvPr>
            <p:cNvSpPr/>
            <p:nvPr userDrawn="1"/>
          </p:nvSpPr>
          <p:spPr>
            <a:xfrm>
              <a:off x="4355984" y="3458647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3C174529-3C78-4B49-AEB4-A9901C12A8F6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C7364F28-F3D7-40B3-B2DB-4D08F25F8248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40F86C98-71D4-4953-97F0-133A306DA6B9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D28EAB82-2A09-45BA-966D-B94A654AC669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3F3C8EAE-CFCF-4599-A5ED-E6AD50072FD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814606" y="6127953"/>
            <a:ext cx="1845732" cy="25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174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8420" y="479425"/>
            <a:ext cx="8259580" cy="238760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8420" y="2959100"/>
            <a:ext cx="825958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9D5F235-7CC5-46C5-A724-7B2919B968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08628" y="4802721"/>
            <a:ext cx="8259372" cy="382054"/>
          </a:xfrm>
        </p:spPr>
        <p:txBody>
          <a:bodyPr/>
          <a:lstStyle>
            <a:lvl1pPr>
              <a:defRPr i="1">
                <a:solidFill>
                  <a:schemeClr val="tx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1533AE-F199-4EE6-AFD2-3F09A42469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26" y="5964953"/>
            <a:ext cx="1960394" cy="5833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0CCB15-A071-4650-9704-8A40A50F8F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14606" y="6127953"/>
            <a:ext cx="1845732" cy="257373"/>
          </a:xfrm>
          <a:prstGeom prst="rect">
            <a:avLst/>
          </a:prstGeom>
        </p:spPr>
      </p:pic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EDB06FA2-74A0-828A-2B6A-FC006819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057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9692" y="457200"/>
            <a:ext cx="4460543" cy="1163782"/>
          </a:xfrm>
        </p:spPr>
        <p:txBody>
          <a:bodyPr anchor="ctr">
            <a:normAutofit/>
          </a:bodyPr>
          <a:lstStyle>
            <a:lvl1pPr>
              <a:defRPr lang="en-US" dirty="0"/>
            </a:lvl1pPr>
          </a:lstStyle>
          <a:p>
            <a:r>
              <a:rPr lang="en-US"/>
              <a:t>Text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9692" y="2057400"/>
            <a:ext cx="4372334" cy="3811588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531551"/>
            <a:ext cx="6609120" cy="533743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C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376039-793F-465F-912D-18BD4C48AB31}"/>
              </a:ext>
            </a:extLst>
          </p:cNvPr>
          <p:cNvSpPr txBox="1"/>
          <p:nvPr userDrawn="1"/>
        </p:nvSpPr>
        <p:spPr>
          <a:xfrm>
            <a:off x="381725" y="6449232"/>
            <a:ext cx="3534667" cy="253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spc="5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www.publicconsultinggroup.com</a:t>
            </a:r>
            <a:endParaRPr lang="en-US" sz="1000" b="1" spc="5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4F49915-C066-4EBD-822F-B45E0A565597}"/>
              </a:ext>
            </a:extLst>
          </p:cNvPr>
          <p:cNvCxnSpPr>
            <a:cxnSpLocks/>
            <a:endCxn id="15" idx="1"/>
          </p:cNvCxnSpPr>
          <p:nvPr userDrawn="1"/>
        </p:nvCxnSpPr>
        <p:spPr>
          <a:xfrm>
            <a:off x="381725" y="6377491"/>
            <a:ext cx="10286275" cy="0"/>
          </a:xfrm>
          <a:prstGeom prst="line">
            <a:avLst/>
          </a:prstGeom>
          <a:ln>
            <a:solidFill>
              <a:schemeClr val="bg2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1E6A17-2325-46E1-9716-F8FA681197CF}"/>
              </a:ext>
            </a:extLst>
          </p:cNvPr>
          <p:cNvCxnSpPr>
            <a:cxnSpLocks/>
            <a:stCxn id="15" idx="3"/>
          </p:cNvCxnSpPr>
          <p:nvPr userDrawn="1"/>
        </p:nvCxnSpPr>
        <p:spPr>
          <a:xfrm>
            <a:off x="11294074" y="6377491"/>
            <a:ext cx="465793" cy="0"/>
          </a:xfrm>
          <a:prstGeom prst="line">
            <a:avLst/>
          </a:prstGeom>
          <a:ln>
            <a:solidFill>
              <a:schemeClr val="bg2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D26CC2A4-7DFE-4D87-8822-5EC4B74FB5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10668000" y="6064454"/>
            <a:ext cx="626074" cy="626074"/>
          </a:xfrm>
          <a:prstGeom prst="rect">
            <a:avLst/>
          </a:prstGeom>
          <a:ln w="76200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980553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91" y="365125"/>
            <a:ext cx="11392617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91" y="1825625"/>
            <a:ext cx="11392617" cy="43513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93" y="365125"/>
            <a:ext cx="11392616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78241" y="6393628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427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93" y="365125"/>
            <a:ext cx="11392616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9693" y="1812511"/>
            <a:ext cx="4202124" cy="4351338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78241" y="6393628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976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92" y="365125"/>
            <a:ext cx="10955696" cy="1325563"/>
          </a:xfrm>
        </p:spPr>
        <p:txBody>
          <a:bodyPr/>
          <a:lstStyle>
            <a:lvl1pPr>
              <a:defRPr lang="en-US" sz="4400" b="1" kern="120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806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91" y="365125"/>
            <a:ext cx="11392617" cy="1325563"/>
          </a:xfrm>
        </p:spPr>
        <p:txBody>
          <a:bodyPr/>
          <a:lstStyle>
            <a:lvl1pPr>
              <a:defRPr lang="en-US" sz="4400" b="1" kern="120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69F42C57-9CFD-D798-81DA-F6046E183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725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D7CF866-7D2C-48EB-83B5-06ACC41492F4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EE0B7C2E-18B5-61C8-44D8-32A893A72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389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7DF622-ADD8-4ACE-BD14-7D0B8010B0B2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94027BAC-B75D-5A4B-AD7A-0230E1B0F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8241" y="6393628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955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3F5AA69-C809-A22D-B72B-3FF312A87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869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D7CF866-7D2C-48EB-83B5-06ACC41492F4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2CB82EA5-43BC-D4D1-8BD4-E18748938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384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D7CF866-7D2C-48EB-83B5-06ACC41492F4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1A424A63-602F-5A12-8482-1E54DD3AE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970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7DF622-ADD8-4ACE-BD14-7D0B8010B0B2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4847" y="350196"/>
            <a:ext cx="5952602" cy="4212279"/>
          </a:xfrm>
        </p:spPr>
        <p:txBody>
          <a:bodyPr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Use this slide to pull out a quote from text. It makes a big impact!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43FA4C-9DEB-42AF-ABB2-0C8D7DD8270F}"/>
              </a:ext>
            </a:extLst>
          </p:cNvPr>
          <p:cNvGrpSpPr/>
          <p:nvPr userDrawn="1"/>
        </p:nvGrpSpPr>
        <p:grpSpPr>
          <a:xfrm>
            <a:off x="-471913" y="-265649"/>
            <a:ext cx="5682726" cy="6677116"/>
            <a:chOff x="-471913" y="-265649"/>
            <a:chExt cx="5682726" cy="667711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E0822AB-24C7-4627-BDE0-20F99085F786}"/>
                </a:ext>
              </a:extLst>
            </p:cNvPr>
            <p:cNvSpPr/>
            <p:nvPr userDrawn="1"/>
          </p:nvSpPr>
          <p:spPr>
            <a:xfrm>
              <a:off x="2450594" y="503236"/>
              <a:ext cx="2385923" cy="2385923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EF72770-DA63-43D3-8C7C-AFCE4C387A31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D8C23D4-790F-4B37-8728-706C17C8FFBE}"/>
                </a:ext>
              </a:extLst>
            </p:cNvPr>
            <p:cNvSpPr/>
            <p:nvPr userDrawn="1"/>
          </p:nvSpPr>
          <p:spPr>
            <a:xfrm>
              <a:off x="3862442" y="3125723"/>
              <a:ext cx="606554" cy="60655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99087A6-E3C8-4A46-A931-3FF2B489FCE9}"/>
                </a:ext>
              </a:extLst>
            </p:cNvPr>
            <p:cNvSpPr/>
            <p:nvPr userDrawn="1"/>
          </p:nvSpPr>
          <p:spPr>
            <a:xfrm>
              <a:off x="4368731" y="1481069"/>
              <a:ext cx="384624" cy="38462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CCEE751-FF4F-497A-9733-5C7B215E1873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E136E11-DC3E-4D79-84E0-8A7F45B57CBD}"/>
                </a:ext>
              </a:extLst>
            </p:cNvPr>
            <p:cNvSpPr/>
            <p:nvPr userDrawn="1"/>
          </p:nvSpPr>
          <p:spPr>
            <a:xfrm>
              <a:off x="-471913" y="2727990"/>
              <a:ext cx="399777" cy="399777"/>
            </a:xfrm>
            <a:prstGeom prst="roundRect">
              <a:avLst>
                <a:gd name="adj" fmla="val 9869"/>
              </a:avLst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DB854EF-E80C-4C65-BC62-2DA162A592C6}"/>
                </a:ext>
              </a:extLst>
            </p:cNvPr>
            <p:cNvSpPr/>
            <p:nvPr userDrawn="1"/>
          </p:nvSpPr>
          <p:spPr>
            <a:xfrm>
              <a:off x="-224263" y="2318415"/>
              <a:ext cx="592307" cy="592307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A3B932B-5B1F-45F0-ADF1-4E984078B698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0A3A591-AE6B-4B02-8CB4-C8FAEE346FE2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1019A04-8AE2-4CA4-8FBF-B55CA73B0B59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069F16D-A6A1-414A-A74F-BEF8B1945676}"/>
                </a:ext>
              </a:extLst>
            </p:cNvPr>
            <p:cNvSpPr/>
            <p:nvPr userDrawn="1"/>
          </p:nvSpPr>
          <p:spPr>
            <a:xfrm>
              <a:off x="4355984" y="3458647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23A2C8DA-E339-41B1-A258-8EF6952EF2EC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97CD1E5-7CAA-4645-A8AC-7F52E520A8EF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B291836-B85D-4DCC-A0C3-43E092A991F5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20092B3-8572-4660-8711-60FD907203A1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EA8F192-8211-44A1-BC5C-9927C4A98595}"/>
              </a:ext>
            </a:extLst>
          </p:cNvPr>
          <p:cNvSpPr/>
          <p:nvPr userDrawn="1"/>
        </p:nvSpPr>
        <p:spPr>
          <a:xfrm>
            <a:off x="2559347" y="355160"/>
            <a:ext cx="2736647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9900" b="1">
                <a:solidFill>
                  <a:schemeClr val="accent3"/>
                </a:solidFill>
              </a:rPr>
              <a:t>“”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79B0F232-E0C6-4CE5-88D0-15B84342B67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66982" y="4777852"/>
            <a:ext cx="5980468" cy="1311798"/>
          </a:xfrm>
        </p:spPr>
        <p:txBody>
          <a:bodyPr>
            <a:normAutofit/>
          </a:bodyPr>
          <a:lstStyle>
            <a:lvl1pPr marL="0" indent="0">
              <a:buNone/>
              <a:defRPr sz="1600" cap="none" baseline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̶̶  Name of the Author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7C29EE99-E956-7FCF-4DC5-D65FEB240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82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7DF622-ADD8-4ACE-BD14-7D0B8010B0B2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4847" y="350196"/>
            <a:ext cx="5952602" cy="4212279"/>
          </a:xfrm>
        </p:spPr>
        <p:txBody>
          <a:bodyPr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Use this slide to pull out a quote from text. It makes a big impact!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43FA4C-9DEB-42AF-ABB2-0C8D7DD8270F}"/>
              </a:ext>
            </a:extLst>
          </p:cNvPr>
          <p:cNvGrpSpPr/>
          <p:nvPr userDrawn="1"/>
        </p:nvGrpSpPr>
        <p:grpSpPr>
          <a:xfrm>
            <a:off x="-471913" y="-265649"/>
            <a:ext cx="5682726" cy="6677116"/>
            <a:chOff x="-471913" y="-265649"/>
            <a:chExt cx="5682726" cy="667711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E0822AB-24C7-4627-BDE0-20F99085F786}"/>
                </a:ext>
              </a:extLst>
            </p:cNvPr>
            <p:cNvSpPr/>
            <p:nvPr userDrawn="1"/>
          </p:nvSpPr>
          <p:spPr>
            <a:xfrm>
              <a:off x="2450594" y="503236"/>
              <a:ext cx="2385923" cy="2385923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EF72770-DA63-43D3-8C7C-AFCE4C387A31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D8C23D4-790F-4B37-8728-706C17C8FFBE}"/>
                </a:ext>
              </a:extLst>
            </p:cNvPr>
            <p:cNvSpPr/>
            <p:nvPr userDrawn="1"/>
          </p:nvSpPr>
          <p:spPr>
            <a:xfrm>
              <a:off x="3862442" y="3125723"/>
              <a:ext cx="606554" cy="60655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99087A6-E3C8-4A46-A931-3FF2B489FCE9}"/>
                </a:ext>
              </a:extLst>
            </p:cNvPr>
            <p:cNvSpPr/>
            <p:nvPr userDrawn="1"/>
          </p:nvSpPr>
          <p:spPr>
            <a:xfrm>
              <a:off x="4368731" y="1481069"/>
              <a:ext cx="384624" cy="38462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CCEE751-FF4F-497A-9733-5C7B215E1873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E136E11-DC3E-4D79-84E0-8A7F45B57CBD}"/>
                </a:ext>
              </a:extLst>
            </p:cNvPr>
            <p:cNvSpPr/>
            <p:nvPr userDrawn="1"/>
          </p:nvSpPr>
          <p:spPr>
            <a:xfrm>
              <a:off x="-471913" y="2727990"/>
              <a:ext cx="399777" cy="399777"/>
            </a:xfrm>
            <a:prstGeom prst="roundRect">
              <a:avLst>
                <a:gd name="adj" fmla="val 9869"/>
              </a:avLst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DB854EF-E80C-4C65-BC62-2DA162A592C6}"/>
                </a:ext>
              </a:extLst>
            </p:cNvPr>
            <p:cNvSpPr/>
            <p:nvPr userDrawn="1"/>
          </p:nvSpPr>
          <p:spPr>
            <a:xfrm>
              <a:off x="-224263" y="2318415"/>
              <a:ext cx="592307" cy="592307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A3B932B-5B1F-45F0-ADF1-4E984078B698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0A3A591-AE6B-4B02-8CB4-C8FAEE346FE2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1019A04-8AE2-4CA4-8FBF-B55CA73B0B59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069F16D-A6A1-414A-A74F-BEF8B1945676}"/>
                </a:ext>
              </a:extLst>
            </p:cNvPr>
            <p:cNvSpPr/>
            <p:nvPr userDrawn="1"/>
          </p:nvSpPr>
          <p:spPr>
            <a:xfrm>
              <a:off x="4355984" y="3458647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23A2C8DA-E339-41B1-A258-8EF6952EF2EC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97CD1E5-7CAA-4645-A8AC-7F52E520A8EF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B291836-B85D-4DCC-A0C3-43E092A991F5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20092B3-8572-4660-8711-60FD907203A1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EA8F192-8211-44A1-BC5C-9927C4A98595}"/>
              </a:ext>
            </a:extLst>
          </p:cNvPr>
          <p:cNvSpPr/>
          <p:nvPr userDrawn="1"/>
        </p:nvSpPr>
        <p:spPr>
          <a:xfrm>
            <a:off x="2559347" y="355160"/>
            <a:ext cx="2736647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9900" b="1">
                <a:solidFill>
                  <a:schemeClr val="accent3"/>
                </a:solidFill>
              </a:rPr>
              <a:t>“”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8A980837-423F-47C7-8A75-01D853972DD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66982" y="4777852"/>
            <a:ext cx="5980468" cy="1311798"/>
          </a:xfrm>
        </p:spPr>
        <p:txBody>
          <a:bodyPr>
            <a:normAutofit/>
          </a:bodyPr>
          <a:lstStyle>
            <a:lvl1pPr marL="0" indent="0">
              <a:buNone/>
              <a:defRPr sz="1600" cap="none" baseline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̶̶  Name of the Author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984D1338-DB8C-C7B0-9B43-17BB93F28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300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7DF622-ADD8-4ACE-BD14-7D0B8010B0B2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4847" y="350196"/>
            <a:ext cx="5952602" cy="4212279"/>
          </a:xfrm>
        </p:spPr>
        <p:txBody>
          <a:bodyPr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Use this slide to pull out a quote from text. It makes a big impact!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43FA4C-9DEB-42AF-ABB2-0C8D7DD8270F}"/>
              </a:ext>
            </a:extLst>
          </p:cNvPr>
          <p:cNvGrpSpPr/>
          <p:nvPr userDrawn="1"/>
        </p:nvGrpSpPr>
        <p:grpSpPr>
          <a:xfrm>
            <a:off x="-471913" y="-265649"/>
            <a:ext cx="5682726" cy="6677116"/>
            <a:chOff x="-471913" y="-265649"/>
            <a:chExt cx="5682726" cy="667711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E0822AB-24C7-4627-BDE0-20F99085F786}"/>
                </a:ext>
              </a:extLst>
            </p:cNvPr>
            <p:cNvSpPr/>
            <p:nvPr userDrawn="1"/>
          </p:nvSpPr>
          <p:spPr>
            <a:xfrm>
              <a:off x="2450594" y="503236"/>
              <a:ext cx="2385923" cy="2385923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EF72770-DA63-43D3-8C7C-AFCE4C387A31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D8C23D4-790F-4B37-8728-706C17C8FFBE}"/>
                </a:ext>
              </a:extLst>
            </p:cNvPr>
            <p:cNvSpPr/>
            <p:nvPr userDrawn="1"/>
          </p:nvSpPr>
          <p:spPr>
            <a:xfrm>
              <a:off x="3862442" y="3125723"/>
              <a:ext cx="606554" cy="60655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99087A6-E3C8-4A46-A931-3FF2B489FCE9}"/>
                </a:ext>
              </a:extLst>
            </p:cNvPr>
            <p:cNvSpPr/>
            <p:nvPr userDrawn="1"/>
          </p:nvSpPr>
          <p:spPr>
            <a:xfrm>
              <a:off x="4368731" y="1481069"/>
              <a:ext cx="384624" cy="38462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CCEE751-FF4F-497A-9733-5C7B215E1873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E136E11-DC3E-4D79-84E0-8A7F45B57CBD}"/>
                </a:ext>
              </a:extLst>
            </p:cNvPr>
            <p:cNvSpPr/>
            <p:nvPr userDrawn="1"/>
          </p:nvSpPr>
          <p:spPr>
            <a:xfrm>
              <a:off x="-471913" y="2727990"/>
              <a:ext cx="399777" cy="399777"/>
            </a:xfrm>
            <a:prstGeom prst="roundRect">
              <a:avLst>
                <a:gd name="adj" fmla="val 9869"/>
              </a:avLst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DB854EF-E80C-4C65-BC62-2DA162A592C6}"/>
                </a:ext>
              </a:extLst>
            </p:cNvPr>
            <p:cNvSpPr/>
            <p:nvPr userDrawn="1"/>
          </p:nvSpPr>
          <p:spPr>
            <a:xfrm>
              <a:off x="-224263" y="2318415"/>
              <a:ext cx="592307" cy="592307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A3B932B-5B1F-45F0-ADF1-4E984078B698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0A3A591-AE6B-4B02-8CB4-C8FAEE346FE2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1019A04-8AE2-4CA4-8FBF-B55CA73B0B59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069F16D-A6A1-414A-A74F-BEF8B1945676}"/>
                </a:ext>
              </a:extLst>
            </p:cNvPr>
            <p:cNvSpPr/>
            <p:nvPr userDrawn="1"/>
          </p:nvSpPr>
          <p:spPr>
            <a:xfrm>
              <a:off x="4355984" y="3458647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23A2C8DA-E339-41B1-A258-8EF6952EF2EC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97CD1E5-7CAA-4645-A8AC-7F52E520A8EF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B291836-B85D-4DCC-A0C3-43E092A991F5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20092B3-8572-4660-8711-60FD907203A1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EA8F192-8211-44A1-BC5C-9927C4A98595}"/>
              </a:ext>
            </a:extLst>
          </p:cNvPr>
          <p:cNvSpPr/>
          <p:nvPr userDrawn="1"/>
        </p:nvSpPr>
        <p:spPr>
          <a:xfrm>
            <a:off x="2559347" y="355160"/>
            <a:ext cx="2736647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9900" b="1">
                <a:solidFill>
                  <a:schemeClr val="accent3"/>
                </a:solidFill>
              </a:rPr>
              <a:t>“”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08410C0-392B-46B5-BA4A-BDD03EE4818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66982" y="4777852"/>
            <a:ext cx="5980468" cy="1311798"/>
          </a:xfrm>
        </p:spPr>
        <p:txBody>
          <a:bodyPr>
            <a:normAutofit/>
          </a:bodyPr>
          <a:lstStyle>
            <a:lvl1pPr marL="0" indent="0">
              <a:buNone/>
              <a:defRPr sz="1600" cap="none" baseline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̶̶  Name of the Author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954CDC54-3BA0-4126-4A2D-660F8B522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8537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327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92" y="457200"/>
            <a:ext cx="4372333" cy="1600200"/>
          </a:xfrm>
        </p:spPr>
        <p:txBody>
          <a:bodyPr anchor="b"/>
          <a:lstStyle>
            <a:lvl1pPr>
              <a:defRPr sz="32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9692" y="2057400"/>
            <a:ext cx="437233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7503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134" y="457200"/>
            <a:ext cx="4339891" cy="1600200"/>
          </a:xfrm>
        </p:spPr>
        <p:txBody>
          <a:bodyPr anchor="b"/>
          <a:lstStyle>
            <a:lvl1pPr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576678" cy="4873625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3200">
                <a:solidFill>
                  <a:srgbClr val="C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2134" y="2057400"/>
            <a:ext cx="433989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5848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457199"/>
            <a:ext cx="4340225" cy="1600201"/>
          </a:xfrm>
        </p:spPr>
        <p:txBody>
          <a:bodyPr anchor="b"/>
          <a:lstStyle>
            <a:lvl1pPr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1800" y="2057398"/>
            <a:ext cx="4340225" cy="381159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669D88E3-A84B-4408-A8C6-4C378561C41D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175250" y="2057398"/>
            <a:ext cx="6584950" cy="3811589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>
                <a:solidFill>
                  <a:srgbClr val="C00000"/>
                </a:solidFill>
              </a:defRPr>
            </a:lvl1pPr>
          </a:lstStyle>
          <a:p>
            <a:r>
              <a:rPr lang="en-US"/>
              <a:t>Click here to start making a chart</a:t>
            </a:r>
          </a:p>
        </p:txBody>
      </p:sp>
    </p:spTree>
    <p:extLst>
      <p:ext uri="{BB962C8B-B14F-4D97-AF65-F5344CB8AC3E}">
        <p14:creationId xmlns:p14="http://schemas.microsoft.com/office/powerpoint/2010/main" val="31284562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669D88E3-A84B-4408-A8C6-4C378561C41D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486383" y="642026"/>
            <a:ext cx="11176540" cy="520750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>
                <a:solidFill>
                  <a:srgbClr val="C00000"/>
                </a:solidFill>
              </a:defRPr>
            </a:lvl1pPr>
          </a:lstStyle>
          <a:p>
            <a:r>
              <a:rPr lang="en-US"/>
              <a:t>Click here to start making a chart</a:t>
            </a:r>
          </a:p>
        </p:txBody>
      </p:sp>
    </p:spTree>
    <p:extLst>
      <p:ext uri="{BB962C8B-B14F-4D97-AF65-F5344CB8AC3E}">
        <p14:creationId xmlns:p14="http://schemas.microsoft.com/office/powerpoint/2010/main" val="648456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9489" y="1370159"/>
            <a:ext cx="8706563" cy="678840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5695" y="1370159"/>
            <a:ext cx="2015181" cy="18732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C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19489" y="2175017"/>
            <a:ext cx="8706563" cy="10683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74C0DA23-3C51-470E-A2A2-2CD8738418CA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835695" y="3588065"/>
            <a:ext cx="2015181" cy="18732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C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38BCF90-8107-4D0E-9869-19CA118AB8C6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2919489" y="4392923"/>
            <a:ext cx="8706563" cy="10683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9062B09-44D3-477D-8C67-D2A529E597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19489" y="3587039"/>
            <a:ext cx="8706563" cy="67945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03418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2B5256F-4B16-4DE8-BA64-7D8911B5CF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796" y="2254320"/>
            <a:ext cx="4373988" cy="13016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6A0612-0F36-436E-9240-9FA63EDA29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62525" y="4746036"/>
            <a:ext cx="2266950" cy="316108"/>
          </a:xfrm>
          <a:prstGeom prst="rect">
            <a:avLst/>
          </a:prstGeom>
        </p:spPr>
      </p:pic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9ECF35B4-CF04-8270-9CB7-E87D48D1C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1621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8B89BE29-628D-4B04-B3D5-911B368C0B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51"/>
          <a:stretch/>
        </p:blipFill>
        <p:spPr>
          <a:xfrm>
            <a:off x="1" y="-5009"/>
            <a:ext cx="12192000" cy="56290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8420" y="451110"/>
            <a:ext cx="8259580" cy="2503430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8420" y="3042256"/>
            <a:ext cx="8259580" cy="149943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6A7041-0962-4FF8-A6AE-6178673931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26" y="5964953"/>
            <a:ext cx="1960394" cy="58337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431557-7C90-4B71-9C47-ED4764EF5F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08628" y="4706712"/>
            <a:ext cx="8259372" cy="382054"/>
          </a:xfrm>
        </p:spPr>
        <p:txBody>
          <a:bodyPr/>
          <a:lstStyle>
            <a:lvl1pPr>
              <a:defRPr i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FA76DA-B7DC-4251-B8F3-B095793D8AB0}"/>
              </a:ext>
            </a:extLst>
          </p:cNvPr>
          <p:cNvGrpSpPr/>
          <p:nvPr userDrawn="1"/>
        </p:nvGrpSpPr>
        <p:grpSpPr>
          <a:xfrm>
            <a:off x="-2411509" y="-2283760"/>
            <a:ext cx="5435076" cy="6677116"/>
            <a:chOff x="-224263" y="-265649"/>
            <a:chExt cx="5435076" cy="667711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279FE31-A63A-434B-8E92-CDB4964408DB}"/>
                </a:ext>
              </a:extLst>
            </p:cNvPr>
            <p:cNvSpPr/>
            <p:nvPr userDrawn="1"/>
          </p:nvSpPr>
          <p:spPr>
            <a:xfrm>
              <a:off x="2812889" y="503236"/>
              <a:ext cx="2023628" cy="2614457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D396A7A-969E-4940-B0E4-00EDBBE538AC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A8F3989-6C57-4C45-9932-5154CEE2E96F}"/>
                </a:ext>
              </a:extLst>
            </p:cNvPr>
            <p:cNvSpPr/>
            <p:nvPr userDrawn="1"/>
          </p:nvSpPr>
          <p:spPr>
            <a:xfrm>
              <a:off x="4245773" y="3395554"/>
              <a:ext cx="606554" cy="60655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8C37B7F4-5FE6-4ABD-A69B-0CD46DB0A3CF}"/>
                </a:ext>
              </a:extLst>
            </p:cNvPr>
            <p:cNvSpPr/>
            <p:nvPr userDrawn="1"/>
          </p:nvSpPr>
          <p:spPr>
            <a:xfrm>
              <a:off x="4368731" y="1481069"/>
              <a:ext cx="384624" cy="38462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BB685A2-D9FE-4B5C-9007-B49E44D3EFE4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C693C56C-FC47-41AF-9727-8A42BDEC3ED8}"/>
                </a:ext>
              </a:extLst>
            </p:cNvPr>
            <p:cNvSpPr/>
            <p:nvPr userDrawn="1"/>
          </p:nvSpPr>
          <p:spPr>
            <a:xfrm>
              <a:off x="-224263" y="2318415"/>
              <a:ext cx="592307" cy="592307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8547C5A-711A-42DF-84CC-1CE01EAE6392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7C0DA8B1-3361-4107-AE72-E1D0C98A31E8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FB1AA91-5D02-45DD-B763-DD612B4EE6C9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41693E89-8FE9-429C-A523-07D1F9BE6224}"/>
                </a:ext>
              </a:extLst>
            </p:cNvPr>
            <p:cNvSpPr/>
            <p:nvPr userDrawn="1"/>
          </p:nvSpPr>
          <p:spPr>
            <a:xfrm>
              <a:off x="4602496" y="3662024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983FCCCA-4A3E-43AD-A656-292CE97F5339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27351A2B-6930-45D6-8068-D9247E48E76B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46E7870B-5A63-426A-9A68-0683DFD578CB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FF6F133F-D053-4C6F-925B-5F5C1F40597F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E5DD984-A9B7-4BA2-BD4E-CA014551384A}"/>
              </a:ext>
            </a:extLst>
          </p:cNvPr>
          <p:cNvGrpSpPr/>
          <p:nvPr userDrawn="1"/>
        </p:nvGrpSpPr>
        <p:grpSpPr>
          <a:xfrm>
            <a:off x="9007996" y="2636166"/>
            <a:ext cx="5968803" cy="6677116"/>
            <a:chOff x="-757990" y="-265649"/>
            <a:chExt cx="5968803" cy="6677116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18B66020-0DAD-4A64-BD0B-F8D4A76945A2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B1D05C7E-2664-48A8-A683-3DB37E027E0D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53E8E372-1142-4FB2-9DCF-590E00FBDECB}"/>
                </a:ext>
              </a:extLst>
            </p:cNvPr>
            <p:cNvSpPr/>
            <p:nvPr userDrawn="1"/>
          </p:nvSpPr>
          <p:spPr>
            <a:xfrm>
              <a:off x="-757990" y="2122384"/>
              <a:ext cx="1032243" cy="950748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CABB51F1-C9D7-45A5-A07E-6ABECE3BD4F8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811063A2-9055-433D-B8DF-6411E6C5BBE0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B4CB5F01-3806-4217-A892-7488920970EE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6A7A9DBC-B8DC-45E9-9AC8-B7D1DBC298BD}"/>
                </a:ext>
              </a:extLst>
            </p:cNvPr>
            <p:cNvSpPr/>
            <p:nvPr userDrawn="1"/>
          </p:nvSpPr>
          <p:spPr>
            <a:xfrm>
              <a:off x="4355984" y="3458647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3C174529-3C78-4B49-AEB4-A9901C12A8F6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C7364F28-F3D7-40B3-B2DB-4D08F25F8248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40F86C98-71D4-4953-97F0-133A306DA6B9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D28EAB82-2A09-45BA-966D-B94A654AC669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3F3C8EAE-CFCF-4599-A5ED-E6AD50072FD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814606" y="6127953"/>
            <a:ext cx="1845732" cy="25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7461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8420" y="479425"/>
            <a:ext cx="8259580" cy="238760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8420" y="2959100"/>
            <a:ext cx="825958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9D5F235-7CC5-46C5-A724-7B2919B968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08628" y="4802721"/>
            <a:ext cx="8259372" cy="382054"/>
          </a:xfrm>
        </p:spPr>
        <p:txBody>
          <a:bodyPr/>
          <a:lstStyle>
            <a:lvl1pPr>
              <a:defRPr i="1">
                <a:solidFill>
                  <a:schemeClr val="tx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1533AE-F199-4EE6-AFD2-3F09A42469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26" y="5964953"/>
            <a:ext cx="1960394" cy="5833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0CCB15-A071-4650-9704-8A40A50F8F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14606" y="6127953"/>
            <a:ext cx="1845732" cy="25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5627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9692" y="457200"/>
            <a:ext cx="4460543" cy="1163782"/>
          </a:xfrm>
        </p:spPr>
        <p:txBody>
          <a:bodyPr anchor="ctr">
            <a:normAutofit/>
          </a:bodyPr>
          <a:lstStyle>
            <a:lvl1pPr>
              <a:defRPr lang="en-US" dirty="0"/>
            </a:lvl1pPr>
          </a:lstStyle>
          <a:p>
            <a:r>
              <a:rPr lang="en-US"/>
              <a:t>Text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9692" y="2057400"/>
            <a:ext cx="4372334" cy="3811588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531551"/>
            <a:ext cx="6609120" cy="533743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C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376039-793F-465F-912D-18BD4C48AB31}"/>
              </a:ext>
            </a:extLst>
          </p:cNvPr>
          <p:cNvSpPr txBox="1"/>
          <p:nvPr userDrawn="1"/>
        </p:nvSpPr>
        <p:spPr>
          <a:xfrm>
            <a:off x="381725" y="6449232"/>
            <a:ext cx="3534667" cy="253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spc="5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www.publicconsultinggroup.com</a:t>
            </a:r>
            <a:endParaRPr lang="en-US" sz="1000" b="1" spc="5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4F49915-C066-4EBD-822F-B45E0A565597}"/>
              </a:ext>
            </a:extLst>
          </p:cNvPr>
          <p:cNvCxnSpPr>
            <a:cxnSpLocks/>
            <a:endCxn id="15" idx="1"/>
          </p:cNvCxnSpPr>
          <p:nvPr userDrawn="1"/>
        </p:nvCxnSpPr>
        <p:spPr>
          <a:xfrm>
            <a:off x="381725" y="6377491"/>
            <a:ext cx="10286275" cy="0"/>
          </a:xfrm>
          <a:prstGeom prst="line">
            <a:avLst/>
          </a:prstGeom>
          <a:ln>
            <a:solidFill>
              <a:schemeClr val="bg2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1E6A17-2325-46E1-9716-F8FA681197CF}"/>
              </a:ext>
            </a:extLst>
          </p:cNvPr>
          <p:cNvCxnSpPr>
            <a:cxnSpLocks/>
            <a:stCxn id="15" idx="3"/>
          </p:cNvCxnSpPr>
          <p:nvPr userDrawn="1"/>
        </p:nvCxnSpPr>
        <p:spPr>
          <a:xfrm>
            <a:off x="11294074" y="6377491"/>
            <a:ext cx="465793" cy="0"/>
          </a:xfrm>
          <a:prstGeom prst="line">
            <a:avLst/>
          </a:prstGeom>
          <a:ln>
            <a:solidFill>
              <a:schemeClr val="bg2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D26CC2A4-7DFE-4D87-8822-5EC4B74FB5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10668000" y="6064454"/>
            <a:ext cx="626074" cy="626074"/>
          </a:xfrm>
          <a:prstGeom prst="rect">
            <a:avLst/>
          </a:prstGeom>
          <a:ln w="76200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40815119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91" y="365125"/>
            <a:ext cx="11392617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91" y="1825625"/>
            <a:ext cx="11392617" cy="43513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889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93" y="365125"/>
            <a:ext cx="11392616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78241" y="6393628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0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93" y="365125"/>
            <a:ext cx="11392616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9693" y="1812511"/>
            <a:ext cx="4202124" cy="4351338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78241" y="6393628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70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92" y="365125"/>
            <a:ext cx="10955696" cy="1325563"/>
          </a:xfrm>
        </p:spPr>
        <p:txBody>
          <a:bodyPr/>
          <a:lstStyle>
            <a:lvl1pPr>
              <a:defRPr lang="en-US" sz="4400" b="1" kern="120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0228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91" y="365125"/>
            <a:ext cx="11392617" cy="1325563"/>
          </a:xfrm>
        </p:spPr>
        <p:txBody>
          <a:bodyPr/>
          <a:lstStyle>
            <a:lvl1pPr>
              <a:defRPr lang="en-US" sz="4400" b="1" kern="120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6130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D7CF866-7D2C-48EB-83B5-06ACC41492F4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34002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7DF622-ADD8-4ACE-BD14-7D0B8010B0B2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8395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01337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D7CF866-7D2C-48EB-83B5-06ACC41492F4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50284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D7CF866-7D2C-48EB-83B5-06ACC41492F4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01409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7DF622-ADD8-4ACE-BD14-7D0B8010B0B2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4847" y="350196"/>
            <a:ext cx="5952602" cy="4212279"/>
          </a:xfrm>
        </p:spPr>
        <p:txBody>
          <a:bodyPr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Use this slide to pull out a quote from text. It makes a big impact!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43FA4C-9DEB-42AF-ABB2-0C8D7DD8270F}"/>
              </a:ext>
            </a:extLst>
          </p:cNvPr>
          <p:cNvGrpSpPr/>
          <p:nvPr userDrawn="1"/>
        </p:nvGrpSpPr>
        <p:grpSpPr>
          <a:xfrm>
            <a:off x="-471913" y="-265649"/>
            <a:ext cx="5682726" cy="6677116"/>
            <a:chOff x="-471913" y="-265649"/>
            <a:chExt cx="5682726" cy="667711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E0822AB-24C7-4627-BDE0-20F99085F786}"/>
                </a:ext>
              </a:extLst>
            </p:cNvPr>
            <p:cNvSpPr/>
            <p:nvPr userDrawn="1"/>
          </p:nvSpPr>
          <p:spPr>
            <a:xfrm>
              <a:off x="2450594" y="503236"/>
              <a:ext cx="2385923" cy="2385923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EF72770-DA63-43D3-8C7C-AFCE4C387A31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D8C23D4-790F-4B37-8728-706C17C8FFBE}"/>
                </a:ext>
              </a:extLst>
            </p:cNvPr>
            <p:cNvSpPr/>
            <p:nvPr userDrawn="1"/>
          </p:nvSpPr>
          <p:spPr>
            <a:xfrm>
              <a:off x="3862442" y="3125723"/>
              <a:ext cx="606554" cy="60655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99087A6-E3C8-4A46-A931-3FF2B489FCE9}"/>
                </a:ext>
              </a:extLst>
            </p:cNvPr>
            <p:cNvSpPr/>
            <p:nvPr userDrawn="1"/>
          </p:nvSpPr>
          <p:spPr>
            <a:xfrm>
              <a:off x="4368731" y="1481069"/>
              <a:ext cx="384624" cy="38462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CCEE751-FF4F-497A-9733-5C7B215E1873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E136E11-DC3E-4D79-84E0-8A7F45B57CBD}"/>
                </a:ext>
              </a:extLst>
            </p:cNvPr>
            <p:cNvSpPr/>
            <p:nvPr userDrawn="1"/>
          </p:nvSpPr>
          <p:spPr>
            <a:xfrm>
              <a:off x="-471913" y="2727990"/>
              <a:ext cx="399777" cy="399777"/>
            </a:xfrm>
            <a:prstGeom prst="roundRect">
              <a:avLst>
                <a:gd name="adj" fmla="val 9869"/>
              </a:avLst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DB854EF-E80C-4C65-BC62-2DA162A592C6}"/>
                </a:ext>
              </a:extLst>
            </p:cNvPr>
            <p:cNvSpPr/>
            <p:nvPr userDrawn="1"/>
          </p:nvSpPr>
          <p:spPr>
            <a:xfrm>
              <a:off x="-224263" y="2318415"/>
              <a:ext cx="592307" cy="592307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A3B932B-5B1F-45F0-ADF1-4E984078B698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0A3A591-AE6B-4B02-8CB4-C8FAEE346FE2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1019A04-8AE2-4CA4-8FBF-B55CA73B0B59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069F16D-A6A1-414A-A74F-BEF8B1945676}"/>
                </a:ext>
              </a:extLst>
            </p:cNvPr>
            <p:cNvSpPr/>
            <p:nvPr userDrawn="1"/>
          </p:nvSpPr>
          <p:spPr>
            <a:xfrm>
              <a:off x="4355984" y="3458647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23A2C8DA-E339-41B1-A258-8EF6952EF2EC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97CD1E5-7CAA-4645-A8AC-7F52E520A8EF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B291836-B85D-4DCC-A0C3-43E092A991F5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20092B3-8572-4660-8711-60FD907203A1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EA8F192-8211-44A1-BC5C-9927C4A98595}"/>
              </a:ext>
            </a:extLst>
          </p:cNvPr>
          <p:cNvSpPr/>
          <p:nvPr userDrawn="1"/>
        </p:nvSpPr>
        <p:spPr>
          <a:xfrm>
            <a:off x="2559347" y="355160"/>
            <a:ext cx="2736647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9900" b="1">
                <a:solidFill>
                  <a:schemeClr val="accent3"/>
                </a:solidFill>
              </a:rPr>
              <a:t>“”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79B0F232-E0C6-4CE5-88D0-15B84342B67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66982" y="4777852"/>
            <a:ext cx="5980468" cy="1311798"/>
          </a:xfrm>
        </p:spPr>
        <p:txBody>
          <a:bodyPr>
            <a:normAutofit/>
          </a:bodyPr>
          <a:lstStyle>
            <a:lvl1pPr marL="0" indent="0">
              <a:buNone/>
              <a:defRPr sz="1600" cap="none" baseline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̶̶  Name of the Author</a:t>
            </a:r>
          </a:p>
        </p:txBody>
      </p:sp>
    </p:spTree>
    <p:extLst>
      <p:ext uri="{BB962C8B-B14F-4D97-AF65-F5344CB8AC3E}">
        <p14:creationId xmlns:p14="http://schemas.microsoft.com/office/powerpoint/2010/main" val="37631448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7DF622-ADD8-4ACE-BD14-7D0B8010B0B2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4847" y="350196"/>
            <a:ext cx="5952602" cy="4212279"/>
          </a:xfrm>
        </p:spPr>
        <p:txBody>
          <a:bodyPr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Use this slide to pull out a quote from text. It makes a big impact!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43FA4C-9DEB-42AF-ABB2-0C8D7DD8270F}"/>
              </a:ext>
            </a:extLst>
          </p:cNvPr>
          <p:cNvGrpSpPr/>
          <p:nvPr userDrawn="1"/>
        </p:nvGrpSpPr>
        <p:grpSpPr>
          <a:xfrm>
            <a:off x="-471913" y="-265649"/>
            <a:ext cx="5682726" cy="6677116"/>
            <a:chOff x="-471913" y="-265649"/>
            <a:chExt cx="5682726" cy="667711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E0822AB-24C7-4627-BDE0-20F99085F786}"/>
                </a:ext>
              </a:extLst>
            </p:cNvPr>
            <p:cNvSpPr/>
            <p:nvPr userDrawn="1"/>
          </p:nvSpPr>
          <p:spPr>
            <a:xfrm>
              <a:off x="2450594" y="503236"/>
              <a:ext cx="2385923" cy="2385923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EF72770-DA63-43D3-8C7C-AFCE4C387A31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D8C23D4-790F-4B37-8728-706C17C8FFBE}"/>
                </a:ext>
              </a:extLst>
            </p:cNvPr>
            <p:cNvSpPr/>
            <p:nvPr userDrawn="1"/>
          </p:nvSpPr>
          <p:spPr>
            <a:xfrm>
              <a:off x="3862442" y="3125723"/>
              <a:ext cx="606554" cy="60655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99087A6-E3C8-4A46-A931-3FF2B489FCE9}"/>
                </a:ext>
              </a:extLst>
            </p:cNvPr>
            <p:cNvSpPr/>
            <p:nvPr userDrawn="1"/>
          </p:nvSpPr>
          <p:spPr>
            <a:xfrm>
              <a:off x="4368731" y="1481069"/>
              <a:ext cx="384624" cy="38462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CCEE751-FF4F-497A-9733-5C7B215E1873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E136E11-DC3E-4D79-84E0-8A7F45B57CBD}"/>
                </a:ext>
              </a:extLst>
            </p:cNvPr>
            <p:cNvSpPr/>
            <p:nvPr userDrawn="1"/>
          </p:nvSpPr>
          <p:spPr>
            <a:xfrm>
              <a:off x="-471913" y="2727990"/>
              <a:ext cx="399777" cy="399777"/>
            </a:xfrm>
            <a:prstGeom prst="roundRect">
              <a:avLst>
                <a:gd name="adj" fmla="val 9869"/>
              </a:avLst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DB854EF-E80C-4C65-BC62-2DA162A592C6}"/>
                </a:ext>
              </a:extLst>
            </p:cNvPr>
            <p:cNvSpPr/>
            <p:nvPr userDrawn="1"/>
          </p:nvSpPr>
          <p:spPr>
            <a:xfrm>
              <a:off x="-224263" y="2318415"/>
              <a:ext cx="592307" cy="592307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A3B932B-5B1F-45F0-ADF1-4E984078B698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0A3A591-AE6B-4B02-8CB4-C8FAEE346FE2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1019A04-8AE2-4CA4-8FBF-B55CA73B0B59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069F16D-A6A1-414A-A74F-BEF8B1945676}"/>
                </a:ext>
              </a:extLst>
            </p:cNvPr>
            <p:cNvSpPr/>
            <p:nvPr userDrawn="1"/>
          </p:nvSpPr>
          <p:spPr>
            <a:xfrm>
              <a:off x="4355984" y="3458647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23A2C8DA-E339-41B1-A258-8EF6952EF2EC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97CD1E5-7CAA-4645-A8AC-7F52E520A8EF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B291836-B85D-4DCC-A0C3-43E092A991F5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20092B3-8572-4660-8711-60FD907203A1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EA8F192-8211-44A1-BC5C-9927C4A98595}"/>
              </a:ext>
            </a:extLst>
          </p:cNvPr>
          <p:cNvSpPr/>
          <p:nvPr userDrawn="1"/>
        </p:nvSpPr>
        <p:spPr>
          <a:xfrm>
            <a:off x="2559347" y="355160"/>
            <a:ext cx="2736647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9900" b="1">
                <a:solidFill>
                  <a:schemeClr val="accent3"/>
                </a:solidFill>
              </a:rPr>
              <a:t>“”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8A980837-423F-47C7-8A75-01D853972DD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66982" y="4777852"/>
            <a:ext cx="5980468" cy="1311798"/>
          </a:xfrm>
        </p:spPr>
        <p:txBody>
          <a:bodyPr>
            <a:normAutofit/>
          </a:bodyPr>
          <a:lstStyle>
            <a:lvl1pPr marL="0" indent="0">
              <a:buNone/>
              <a:defRPr sz="1600" cap="none" baseline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̶̶  Name of the Author</a:t>
            </a:r>
          </a:p>
        </p:txBody>
      </p:sp>
    </p:spTree>
    <p:extLst>
      <p:ext uri="{BB962C8B-B14F-4D97-AF65-F5344CB8AC3E}">
        <p14:creationId xmlns:p14="http://schemas.microsoft.com/office/powerpoint/2010/main" val="26493754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7DF622-ADD8-4ACE-BD14-7D0B8010B0B2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4847" y="350196"/>
            <a:ext cx="5952602" cy="4212279"/>
          </a:xfrm>
        </p:spPr>
        <p:txBody>
          <a:bodyPr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Use this slide to pull out a quote from text. It makes a big impact!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43FA4C-9DEB-42AF-ABB2-0C8D7DD8270F}"/>
              </a:ext>
            </a:extLst>
          </p:cNvPr>
          <p:cNvGrpSpPr/>
          <p:nvPr userDrawn="1"/>
        </p:nvGrpSpPr>
        <p:grpSpPr>
          <a:xfrm>
            <a:off x="-471913" y="-265649"/>
            <a:ext cx="5682726" cy="6677116"/>
            <a:chOff x="-471913" y="-265649"/>
            <a:chExt cx="5682726" cy="667711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E0822AB-24C7-4627-BDE0-20F99085F786}"/>
                </a:ext>
              </a:extLst>
            </p:cNvPr>
            <p:cNvSpPr/>
            <p:nvPr userDrawn="1"/>
          </p:nvSpPr>
          <p:spPr>
            <a:xfrm>
              <a:off x="2450594" y="503236"/>
              <a:ext cx="2385923" cy="2385923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EF72770-DA63-43D3-8C7C-AFCE4C387A31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D8C23D4-790F-4B37-8728-706C17C8FFBE}"/>
                </a:ext>
              </a:extLst>
            </p:cNvPr>
            <p:cNvSpPr/>
            <p:nvPr userDrawn="1"/>
          </p:nvSpPr>
          <p:spPr>
            <a:xfrm>
              <a:off x="3862442" y="3125723"/>
              <a:ext cx="606554" cy="60655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99087A6-E3C8-4A46-A931-3FF2B489FCE9}"/>
                </a:ext>
              </a:extLst>
            </p:cNvPr>
            <p:cNvSpPr/>
            <p:nvPr userDrawn="1"/>
          </p:nvSpPr>
          <p:spPr>
            <a:xfrm>
              <a:off x="4368731" y="1481069"/>
              <a:ext cx="384624" cy="38462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CCEE751-FF4F-497A-9733-5C7B215E1873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E136E11-DC3E-4D79-84E0-8A7F45B57CBD}"/>
                </a:ext>
              </a:extLst>
            </p:cNvPr>
            <p:cNvSpPr/>
            <p:nvPr userDrawn="1"/>
          </p:nvSpPr>
          <p:spPr>
            <a:xfrm>
              <a:off x="-471913" y="2727990"/>
              <a:ext cx="399777" cy="399777"/>
            </a:xfrm>
            <a:prstGeom prst="roundRect">
              <a:avLst>
                <a:gd name="adj" fmla="val 9869"/>
              </a:avLst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DB854EF-E80C-4C65-BC62-2DA162A592C6}"/>
                </a:ext>
              </a:extLst>
            </p:cNvPr>
            <p:cNvSpPr/>
            <p:nvPr userDrawn="1"/>
          </p:nvSpPr>
          <p:spPr>
            <a:xfrm>
              <a:off x="-224263" y="2318415"/>
              <a:ext cx="592307" cy="592307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A3B932B-5B1F-45F0-ADF1-4E984078B698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0A3A591-AE6B-4B02-8CB4-C8FAEE346FE2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1019A04-8AE2-4CA4-8FBF-B55CA73B0B59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069F16D-A6A1-414A-A74F-BEF8B1945676}"/>
                </a:ext>
              </a:extLst>
            </p:cNvPr>
            <p:cNvSpPr/>
            <p:nvPr userDrawn="1"/>
          </p:nvSpPr>
          <p:spPr>
            <a:xfrm>
              <a:off x="4355984" y="3458647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23A2C8DA-E339-41B1-A258-8EF6952EF2EC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97CD1E5-7CAA-4645-A8AC-7F52E520A8EF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B291836-B85D-4DCC-A0C3-43E092A991F5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20092B3-8572-4660-8711-60FD907203A1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EA8F192-8211-44A1-BC5C-9927C4A98595}"/>
              </a:ext>
            </a:extLst>
          </p:cNvPr>
          <p:cNvSpPr/>
          <p:nvPr userDrawn="1"/>
        </p:nvSpPr>
        <p:spPr>
          <a:xfrm>
            <a:off x="2559347" y="355160"/>
            <a:ext cx="2736647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9900" b="1">
                <a:solidFill>
                  <a:schemeClr val="accent3"/>
                </a:solidFill>
              </a:rPr>
              <a:t>“”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08410C0-392B-46B5-BA4A-BDD03EE4818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66982" y="4777852"/>
            <a:ext cx="5980468" cy="1311798"/>
          </a:xfrm>
        </p:spPr>
        <p:txBody>
          <a:bodyPr>
            <a:normAutofit/>
          </a:bodyPr>
          <a:lstStyle>
            <a:lvl1pPr marL="0" indent="0">
              <a:buNone/>
              <a:defRPr sz="1600" cap="none" baseline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̶̶  Name of the Author</a:t>
            </a:r>
          </a:p>
        </p:txBody>
      </p:sp>
    </p:spTree>
    <p:extLst>
      <p:ext uri="{BB962C8B-B14F-4D97-AF65-F5344CB8AC3E}">
        <p14:creationId xmlns:p14="http://schemas.microsoft.com/office/powerpoint/2010/main" val="32510415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6390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92" y="457200"/>
            <a:ext cx="4372333" cy="1600200"/>
          </a:xfrm>
        </p:spPr>
        <p:txBody>
          <a:bodyPr anchor="b"/>
          <a:lstStyle>
            <a:lvl1pPr>
              <a:defRPr sz="32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9692" y="2057400"/>
            <a:ext cx="437233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22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134" y="457200"/>
            <a:ext cx="4339891" cy="1600200"/>
          </a:xfrm>
        </p:spPr>
        <p:txBody>
          <a:bodyPr anchor="b"/>
          <a:lstStyle>
            <a:lvl1pPr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576678" cy="4873625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3200">
                <a:solidFill>
                  <a:srgbClr val="C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2134" y="2057400"/>
            <a:ext cx="433989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292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457199"/>
            <a:ext cx="4340225" cy="1600201"/>
          </a:xfrm>
        </p:spPr>
        <p:txBody>
          <a:bodyPr anchor="b"/>
          <a:lstStyle>
            <a:lvl1pPr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1800" y="2057398"/>
            <a:ext cx="4340225" cy="381159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669D88E3-A84B-4408-A8C6-4C378561C41D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175250" y="2057398"/>
            <a:ext cx="6584950" cy="3811589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>
                <a:solidFill>
                  <a:srgbClr val="C00000"/>
                </a:solidFill>
              </a:defRPr>
            </a:lvl1pPr>
          </a:lstStyle>
          <a:p>
            <a:r>
              <a:rPr lang="en-US"/>
              <a:t>Click here to start making a chart</a:t>
            </a:r>
          </a:p>
        </p:txBody>
      </p:sp>
    </p:spTree>
    <p:extLst>
      <p:ext uri="{BB962C8B-B14F-4D97-AF65-F5344CB8AC3E}">
        <p14:creationId xmlns:p14="http://schemas.microsoft.com/office/powerpoint/2010/main" val="29122116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669D88E3-A84B-4408-A8C6-4C378561C41D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486383" y="642026"/>
            <a:ext cx="11176540" cy="520750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>
                <a:solidFill>
                  <a:srgbClr val="C00000"/>
                </a:solidFill>
              </a:defRPr>
            </a:lvl1pPr>
          </a:lstStyle>
          <a:p>
            <a:r>
              <a:rPr lang="en-US"/>
              <a:t>Click here to start making a chart</a:t>
            </a:r>
          </a:p>
        </p:txBody>
      </p:sp>
    </p:spTree>
    <p:extLst>
      <p:ext uri="{BB962C8B-B14F-4D97-AF65-F5344CB8AC3E}">
        <p14:creationId xmlns:p14="http://schemas.microsoft.com/office/powerpoint/2010/main" val="17697228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9489" y="1370159"/>
            <a:ext cx="8706563" cy="678840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5695" y="1370159"/>
            <a:ext cx="2015181" cy="18732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C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19489" y="2175017"/>
            <a:ext cx="8706563" cy="10683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74C0DA23-3C51-470E-A2A2-2CD8738418CA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835695" y="3588065"/>
            <a:ext cx="2015181" cy="18732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C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38BCF90-8107-4D0E-9869-19CA118AB8C6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2919489" y="4392923"/>
            <a:ext cx="8706563" cy="10683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9062B09-44D3-477D-8C67-D2A529E597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19489" y="3587039"/>
            <a:ext cx="8706563" cy="67945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0309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2B5256F-4B16-4DE8-BA64-7D8911B5CF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796" y="2254320"/>
            <a:ext cx="4373988" cy="13016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6A0612-0F36-436E-9240-9FA63EDA29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62525" y="4746036"/>
            <a:ext cx="2266950" cy="31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8989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1D5F9-8578-1A06-7B97-ECBBA0AACE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A81540-AA86-49D6-820A-62E1BB7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2CEB6-3C0B-D0CA-DE5F-90084FF0F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D6EC1-B89D-4892-A32A-D52F87DB0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8/25/2026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E009A-84ED-95D4-1248-4E35E9AEA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C1905-6162-4134-9C4B-FABC91BF1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1499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53B0B-EA12-05A3-CD30-EE1D095F8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CEF94-1EFB-02AC-563F-CCAEE9369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1054D-150C-00E7-A125-0884775D4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66A2F-2CD4-C1A6-2D5F-08385204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8/25/2026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99C27-9A6A-57BF-35FC-B6868C7DA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C1905-6162-4134-9C4B-FABC91BF1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223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37580-1CD0-98CC-FC92-7A6CB1DC0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66540-B8AB-F111-6793-781471B4AB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37DF4-53F3-A322-87BD-EC6C40AAD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D5319-4876-926E-B70A-DCCD33E5C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8/25/2026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88988-12E5-0B51-86CA-677F044C2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C1905-6162-4134-9C4B-FABC91BF1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3762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C1A00-8492-8161-A594-CE577DC6F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095F7-DE8A-FCE1-C7BF-2D9A7FADC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F9F261-2F66-8DC0-F799-77682E0A2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C2A3C8-ED5E-7891-3339-D53A91D77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4F586-656D-E330-0CDA-BC44177CD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8/25/2026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0B651-9945-6222-F9C8-9F1FF27A1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C1905-6162-4134-9C4B-FABC91BF1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4807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A6632-1B4C-2DC8-AF2F-88F9412EE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D175A-D210-7983-DF6D-88A031F1F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B8F278-FF95-67E4-1719-96EC437B7E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DD206F-0596-64D2-48A8-4870C11D14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3ED12C-3F3D-457E-F57E-E402841D6C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F708D1-82A5-CBC5-9B06-609EB99C2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E2FAFD-0966-6B94-87A6-277C56D58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8/25/2026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10C9E5-F688-2D00-65A7-AE8022C19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C1905-6162-4134-9C4B-FABC91BF1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5907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A7A6-E793-C159-681A-2E8FBB395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AB9482-DB60-5949-FBE4-22A7C0A5A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34DE2-C979-C156-A33C-C551B88CE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8/25/2026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808330-95E4-F9DD-D924-F49DB6ADD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C1905-6162-4134-9C4B-FABC91BF1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8556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8EA2A4-09E4-A95C-075A-397F401F1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59FDF7-097A-053E-2F21-0094C0D51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8/25/2026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305AD-35A9-3BA6-4CE2-11F9771D0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C1905-6162-4134-9C4B-FABC91BF1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5482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FF6A3-DE04-6E3A-6677-A3DBE03F6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E80EE-A321-7055-651A-0703BF708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9F11B-0125-1675-5A27-8D12F76E99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99C5CB-7C3A-352F-53E2-B750F147D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968BAF-669B-B809-F0C3-44605F32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8/25/2026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20DFB-E721-8EEB-1501-479A26293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C1905-6162-4134-9C4B-FABC91BF1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9564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55CEE-4B1C-021A-A60E-54D765F7C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5C514B-5AE3-FEF2-A8E1-2F7CA6A6AE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99D70-70C0-310F-0520-6010FF1D4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9901DA-B97C-BC25-5E5A-DC7C860C1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D7ABB1-BA30-9254-1714-B14CF1EC1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8/25/2026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EF0FF6-70D3-0D9D-49A5-A5ECE27F2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C1905-6162-4134-9C4B-FABC91BF1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30642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70E70-38D1-D14E-B4D3-34D48D999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DC77D-AF9A-E100-2017-2F36AB5CE2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91F32-2F01-3F94-4185-6F340D400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112EC-567D-A3B0-B1ED-629BF01FA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8/25/2026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37A41-5B5F-F30A-07E0-8ABCF69DD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C1905-6162-4134-9C4B-FABC91BF1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4960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2DD21-83D3-05C1-D265-E2C3D275FC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DB8F33-2E6F-AD32-264A-2FB0432DB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0F4A9-AC9F-64F5-B421-852610293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E5263-CCCB-CB97-8780-B21949D08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8/25/2026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73A7B-B221-3A26-E6DC-49CFE1B29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C1905-6162-4134-9C4B-FABC91BF1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931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8B89BE29-628D-4B04-B3D5-911B368C0B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51"/>
          <a:stretch/>
        </p:blipFill>
        <p:spPr>
          <a:xfrm>
            <a:off x="1" y="-5009"/>
            <a:ext cx="12192000" cy="56290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8420" y="451110"/>
            <a:ext cx="8259580" cy="2503430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8420" y="3042256"/>
            <a:ext cx="8259580" cy="149943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6A7041-0962-4FF8-A6AE-6178673931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26" y="5964953"/>
            <a:ext cx="1960394" cy="58337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431557-7C90-4B71-9C47-ED4764EF5F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08628" y="4706712"/>
            <a:ext cx="8259372" cy="382054"/>
          </a:xfrm>
        </p:spPr>
        <p:txBody>
          <a:bodyPr/>
          <a:lstStyle>
            <a:lvl1pPr>
              <a:defRPr i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FA76DA-B7DC-4251-B8F3-B095793D8AB0}"/>
              </a:ext>
            </a:extLst>
          </p:cNvPr>
          <p:cNvGrpSpPr/>
          <p:nvPr userDrawn="1"/>
        </p:nvGrpSpPr>
        <p:grpSpPr>
          <a:xfrm>
            <a:off x="-2411509" y="-2283760"/>
            <a:ext cx="5435076" cy="6677116"/>
            <a:chOff x="-224263" y="-265649"/>
            <a:chExt cx="5435076" cy="667711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279FE31-A63A-434B-8E92-CDB4964408DB}"/>
                </a:ext>
              </a:extLst>
            </p:cNvPr>
            <p:cNvSpPr/>
            <p:nvPr userDrawn="1"/>
          </p:nvSpPr>
          <p:spPr>
            <a:xfrm>
              <a:off x="2812889" y="503236"/>
              <a:ext cx="2023628" cy="2614457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D396A7A-969E-4940-B0E4-00EDBBE538AC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A8F3989-6C57-4C45-9932-5154CEE2E96F}"/>
                </a:ext>
              </a:extLst>
            </p:cNvPr>
            <p:cNvSpPr/>
            <p:nvPr userDrawn="1"/>
          </p:nvSpPr>
          <p:spPr>
            <a:xfrm>
              <a:off x="4245773" y="3395554"/>
              <a:ext cx="606554" cy="60655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8C37B7F4-5FE6-4ABD-A69B-0CD46DB0A3CF}"/>
                </a:ext>
              </a:extLst>
            </p:cNvPr>
            <p:cNvSpPr/>
            <p:nvPr userDrawn="1"/>
          </p:nvSpPr>
          <p:spPr>
            <a:xfrm>
              <a:off x="4368731" y="1481069"/>
              <a:ext cx="384624" cy="38462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BB685A2-D9FE-4B5C-9007-B49E44D3EFE4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C693C56C-FC47-41AF-9727-8A42BDEC3ED8}"/>
                </a:ext>
              </a:extLst>
            </p:cNvPr>
            <p:cNvSpPr/>
            <p:nvPr userDrawn="1"/>
          </p:nvSpPr>
          <p:spPr>
            <a:xfrm>
              <a:off x="-224263" y="2318415"/>
              <a:ext cx="592307" cy="592307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8547C5A-711A-42DF-84CC-1CE01EAE6392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7C0DA8B1-3361-4107-AE72-E1D0C98A31E8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FB1AA91-5D02-45DD-B763-DD612B4EE6C9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41693E89-8FE9-429C-A523-07D1F9BE6224}"/>
                </a:ext>
              </a:extLst>
            </p:cNvPr>
            <p:cNvSpPr/>
            <p:nvPr userDrawn="1"/>
          </p:nvSpPr>
          <p:spPr>
            <a:xfrm>
              <a:off x="4602496" y="3662024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983FCCCA-4A3E-43AD-A656-292CE97F5339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27351A2B-6930-45D6-8068-D9247E48E76B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46E7870B-5A63-426A-9A68-0683DFD578CB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FF6F133F-D053-4C6F-925B-5F5C1F40597F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E5DD984-A9B7-4BA2-BD4E-CA014551384A}"/>
              </a:ext>
            </a:extLst>
          </p:cNvPr>
          <p:cNvGrpSpPr/>
          <p:nvPr userDrawn="1"/>
        </p:nvGrpSpPr>
        <p:grpSpPr>
          <a:xfrm>
            <a:off x="9007996" y="2636166"/>
            <a:ext cx="5968803" cy="6677116"/>
            <a:chOff x="-757990" y="-265649"/>
            <a:chExt cx="5968803" cy="6677116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18B66020-0DAD-4A64-BD0B-F8D4A76945A2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B1D05C7E-2664-48A8-A683-3DB37E027E0D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53E8E372-1142-4FB2-9DCF-590E00FBDECB}"/>
                </a:ext>
              </a:extLst>
            </p:cNvPr>
            <p:cNvSpPr/>
            <p:nvPr userDrawn="1"/>
          </p:nvSpPr>
          <p:spPr>
            <a:xfrm>
              <a:off x="-757990" y="2122384"/>
              <a:ext cx="1032243" cy="950748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CABB51F1-C9D7-45A5-A07E-6ABECE3BD4F8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811063A2-9055-433D-B8DF-6411E6C5BBE0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B4CB5F01-3806-4217-A892-7488920970EE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6A7A9DBC-B8DC-45E9-9AC8-B7D1DBC298BD}"/>
                </a:ext>
              </a:extLst>
            </p:cNvPr>
            <p:cNvSpPr/>
            <p:nvPr userDrawn="1"/>
          </p:nvSpPr>
          <p:spPr>
            <a:xfrm>
              <a:off x="4355984" y="3458647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3C174529-3C78-4B49-AEB4-A9901C12A8F6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C7364F28-F3D7-40B3-B2DB-4D08F25F8248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40F86C98-71D4-4953-97F0-133A306DA6B9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D28EAB82-2A09-45BA-966D-B94A654AC669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3F3C8EAE-CFCF-4599-A5ED-E6AD50072FD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814606" y="6127953"/>
            <a:ext cx="1845732" cy="25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28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8420" y="479425"/>
            <a:ext cx="8259580" cy="238760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8420" y="2959100"/>
            <a:ext cx="825958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9D5F235-7CC5-46C5-A724-7B2919B968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08628" y="4802721"/>
            <a:ext cx="8259372" cy="382054"/>
          </a:xfrm>
        </p:spPr>
        <p:txBody>
          <a:bodyPr/>
          <a:lstStyle>
            <a:lvl1pPr>
              <a:defRPr i="1">
                <a:solidFill>
                  <a:schemeClr val="tx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1533AE-F199-4EE6-AFD2-3F09A42469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26" y="5964953"/>
            <a:ext cx="1960394" cy="5833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0CCB15-A071-4650-9704-8A40A50F8F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14606" y="6127953"/>
            <a:ext cx="1845732" cy="257373"/>
          </a:xfrm>
          <a:prstGeom prst="rect">
            <a:avLst/>
          </a:prstGeom>
        </p:spPr>
      </p:pic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EDB06FA2-74A0-828A-2B6A-FC006819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8673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9692" y="457200"/>
            <a:ext cx="4460543" cy="1163782"/>
          </a:xfrm>
        </p:spPr>
        <p:txBody>
          <a:bodyPr anchor="ctr">
            <a:normAutofit/>
          </a:bodyPr>
          <a:lstStyle>
            <a:lvl1pPr>
              <a:defRPr lang="en-US" dirty="0"/>
            </a:lvl1pPr>
          </a:lstStyle>
          <a:p>
            <a:r>
              <a:rPr lang="en-US"/>
              <a:t>Text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9692" y="2057400"/>
            <a:ext cx="4372334" cy="3811588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531551"/>
            <a:ext cx="6609120" cy="533743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C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376039-793F-465F-912D-18BD4C48AB31}"/>
              </a:ext>
            </a:extLst>
          </p:cNvPr>
          <p:cNvSpPr txBox="1"/>
          <p:nvPr userDrawn="1"/>
        </p:nvSpPr>
        <p:spPr>
          <a:xfrm>
            <a:off x="381725" y="6449232"/>
            <a:ext cx="3534667" cy="253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spc="5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www.publicconsultinggroup.com</a:t>
            </a:r>
            <a:endParaRPr lang="en-US" sz="1000" b="1" spc="5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4F49915-C066-4EBD-822F-B45E0A565597}"/>
              </a:ext>
            </a:extLst>
          </p:cNvPr>
          <p:cNvCxnSpPr>
            <a:cxnSpLocks/>
            <a:endCxn id="15" idx="1"/>
          </p:cNvCxnSpPr>
          <p:nvPr userDrawn="1"/>
        </p:nvCxnSpPr>
        <p:spPr>
          <a:xfrm>
            <a:off x="381725" y="6377491"/>
            <a:ext cx="10286275" cy="0"/>
          </a:xfrm>
          <a:prstGeom prst="line">
            <a:avLst/>
          </a:prstGeom>
          <a:ln>
            <a:solidFill>
              <a:schemeClr val="bg2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1E6A17-2325-46E1-9716-F8FA681197CF}"/>
              </a:ext>
            </a:extLst>
          </p:cNvPr>
          <p:cNvCxnSpPr>
            <a:cxnSpLocks/>
            <a:stCxn id="15" idx="3"/>
          </p:cNvCxnSpPr>
          <p:nvPr userDrawn="1"/>
        </p:nvCxnSpPr>
        <p:spPr>
          <a:xfrm>
            <a:off x="11294074" y="6377491"/>
            <a:ext cx="465793" cy="0"/>
          </a:xfrm>
          <a:prstGeom prst="line">
            <a:avLst/>
          </a:prstGeom>
          <a:ln>
            <a:solidFill>
              <a:schemeClr val="bg2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D26CC2A4-7DFE-4D87-8822-5EC4B74FB5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10668000" y="6064454"/>
            <a:ext cx="626074" cy="626074"/>
          </a:xfrm>
          <a:prstGeom prst="rect">
            <a:avLst/>
          </a:prstGeom>
          <a:ln w="76200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407654695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91" y="365125"/>
            <a:ext cx="11392617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91" y="1825625"/>
            <a:ext cx="11392617" cy="43513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3534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93" y="365125"/>
            <a:ext cx="11392616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78241" y="6393628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0683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93" y="365125"/>
            <a:ext cx="11392616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9693" y="1812511"/>
            <a:ext cx="4202124" cy="4351338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78241" y="6393628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69219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92" y="365125"/>
            <a:ext cx="10955696" cy="1325563"/>
          </a:xfrm>
        </p:spPr>
        <p:txBody>
          <a:bodyPr/>
          <a:lstStyle>
            <a:lvl1pPr>
              <a:defRPr lang="en-US" sz="4400" b="1" kern="120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6531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91" y="365125"/>
            <a:ext cx="11392617" cy="1325563"/>
          </a:xfrm>
        </p:spPr>
        <p:txBody>
          <a:bodyPr/>
          <a:lstStyle>
            <a:lvl1pPr>
              <a:defRPr lang="en-US" sz="4400" b="1" kern="120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69F42C57-9CFD-D798-81DA-F6046E183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9231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D7CF866-7D2C-48EB-83B5-06ACC41492F4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EE0B7C2E-18B5-61C8-44D8-32A893A72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898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7DF622-ADD8-4ACE-BD14-7D0B8010B0B2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94027BAC-B75D-5A4B-AD7A-0230E1B0F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8241" y="6393628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4269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3F5AA69-C809-A22D-B72B-3FF312A87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0255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D7CF866-7D2C-48EB-83B5-06ACC41492F4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2CB82EA5-43BC-D4D1-8BD4-E18748938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9291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D7CF866-7D2C-48EB-83B5-06ACC41492F4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1A424A63-602F-5A12-8482-1E54DD3AE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62794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7DF622-ADD8-4ACE-BD14-7D0B8010B0B2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4847" y="350196"/>
            <a:ext cx="5952602" cy="4212279"/>
          </a:xfrm>
        </p:spPr>
        <p:txBody>
          <a:bodyPr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Use this slide to pull out a quote from text. It makes a big impact!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43FA4C-9DEB-42AF-ABB2-0C8D7DD8270F}"/>
              </a:ext>
            </a:extLst>
          </p:cNvPr>
          <p:cNvGrpSpPr/>
          <p:nvPr userDrawn="1"/>
        </p:nvGrpSpPr>
        <p:grpSpPr>
          <a:xfrm>
            <a:off x="-471913" y="-265649"/>
            <a:ext cx="5682726" cy="6677116"/>
            <a:chOff x="-471913" y="-265649"/>
            <a:chExt cx="5682726" cy="667711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E0822AB-24C7-4627-BDE0-20F99085F786}"/>
                </a:ext>
              </a:extLst>
            </p:cNvPr>
            <p:cNvSpPr/>
            <p:nvPr userDrawn="1"/>
          </p:nvSpPr>
          <p:spPr>
            <a:xfrm>
              <a:off x="2450594" y="503236"/>
              <a:ext cx="2385923" cy="2385923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EF72770-DA63-43D3-8C7C-AFCE4C387A31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D8C23D4-790F-4B37-8728-706C17C8FFBE}"/>
                </a:ext>
              </a:extLst>
            </p:cNvPr>
            <p:cNvSpPr/>
            <p:nvPr userDrawn="1"/>
          </p:nvSpPr>
          <p:spPr>
            <a:xfrm>
              <a:off x="3862442" y="3125723"/>
              <a:ext cx="606554" cy="60655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99087A6-E3C8-4A46-A931-3FF2B489FCE9}"/>
                </a:ext>
              </a:extLst>
            </p:cNvPr>
            <p:cNvSpPr/>
            <p:nvPr userDrawn="1"/>
          </p:nvSpPr>
          <p:spPr>
            <a:xfrm>
              <a:off x="4368731" y="1481069"/>
              <a:ext cx="384624" cy="38462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CCEE751-FF4F-497A-9733-5C7B215E1873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E136E11-DC3E-4D79-84E0-8A7F45B57CBD}"/>
                </a:ext>
              </a:extLst>
            </p:cNvPr>
            <p:cNvSpPr/>
            <p:nvPr userDrawn="1"/>
          </p:nvSpPr>
          <p:spPr>
            <a:xfrm>
              <a:off x="-471913" y="2727990"/>
              <a:ext cx="399777" cy="399777"/>
            </a:xfrm>
            <a:prstGeom prst="roundRect">
              <a:avLst>
                <a:gd name="adj" fmla="val 9869"/>
              </a:avLst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DB854EF-E80C-4C65-BC62-2DA162A592C6}"/>
                </a:ext>
              </a:extLst>
            </p:cNvPr>
            <p:cNvSpPr/>
            <p:nvPr userDrawn="1"/>
          </p:nvSpPr>
          <p:spPr>
            <a:xfrm>
              <a:off x="-224263" y="2318415"/>
              <a:ext cx="592307" cy="592307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A3B932B-5B1F-45F0-ADF1-4E984078B698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0A3A591-AE6B-4B02-8CB4-C8FAEE346FE2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1019A04-8AE2-4CA4-8FBF-B55CA73B0B59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069F16D-A6A1-414A-A74F-BEF8B1945676}"/>
                </a:ext>
              </a:extLst>
            </p:cNvPr>
            <p:cNvSpPr/>
            <p:nvPr userDrawn="1"/>
          </p:nvSpPr>
          <p:spPr>
            <a:xfrm>
              <a:off x="4355984" y="3458647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23A2C8DA-E339-41B1-A258-8EF6952EF2EC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97CD1E5-7CAA-4645-A8AC-7F52E520A8EF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B291836-B85D-4DCC-A0C3-43E092A991F5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20092B3-8572-4660-8711-60FD907203A1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EA8F192-8211-44A1-BC5C-9927C4A98595}"/>
              </a:ext>
            </a:extLst>
          </p:cNvPr>
          <p:cNvSpPr/>
          <p:nvPr userDrawn="1"/>
        </p:nvSpPr>
        <p:spPr>
          <a:xfrm>
            <a:off x="2559347" y="355160"/>
            <a:ext cx="2736647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9900" b="1">
                <a:solidFill>
                  <a:schemeClr val="accent3"/>
                </a:solidFill>
              </a:rPr>
              <a:t>“”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79B0F232-E0C6-4CE5-88D0-15B84342B67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66982" y="4777852"/>
            <a:ext cx="5980468" cy="1311798"/>
          </a:xfrm>
        </p:spPr>
        <p:txBody>
          <a:bodyPr>
            <a:normAutofit/>
          </a:bodyPr>
          <a:lstStyle>
            <a:lvl1pPr marL="0" indent="0">
              <a:buNone/>
              <a:defRPr sz="1600" cap="none" baseline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̶̶  Name of the Author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7C29EE99-E956-7FCF-4DC5-D65FEB240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66315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7DF622-ADD8-4ACE-BD14-7D0B8010B0B2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4847" y="350196"/>
            <a:ext cx="5952602" cy="4212279"/>
          </a:xfrm>
        </p:spPr>
        <p:txBody>
          <a:bodyPr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Use this slide to pull out a quote from text. It makes a big impact!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43FA4C-9DEB-42AF-ABB2-0C8D7DD8270F}"/>
              </a:ext>
            </a:extLst>
          </p:cNvPr>
          <p:cNvGrpSpPr/>
          <p:nvPr userDrawn="1"/>
        </p:nvGrpSpPr>
        <p:grpSpPr>
          <a:xfrm>
            <a:off x="-471913" y="-265649"/>
            <a:ext cx="5682726" cy="6677116"/>
            <a:chOff x="-471913" y="-265649"/>
            <a:chExt cx="5682726" cy="667711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E0822AB-24C7-4627-BDE0-20F99085F786}"/>
                </a:ext>
              </a:extLst>
            </p:cNvPr>
            <p:cNvSpPr/>
            <p:nvPr userDrawn="1"/>
          </p:nvSpPr>
          <p:spPr>
            <a:xfrm>
              <a:off x="2450594" y="503236"/>
              <a:ext cx="2385923" cy="2385923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EF72770-DA63-43D3-8C7C-AFCE4C387A31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D8C23D4-790F-4B37-8728-706C17C8FFBE}"/>
                </a:ext>
              </a:extLst>
            </p:cNvPr>
            <p:cNvSpPr/>
            <p:nvPr userDrawn="1"/>
          </p:nvSpPr>
          <p:spPr>
            <a:xfrm>
              <a:off x="3862442" y="3125723"/>
              <a:ext cx="606554" cy="60655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99087A6-E3C8-4A46-A931-3FF2B489FCE9}"/>
                </a:ext>
              </a:extLst>
            </p:cNvPr>
            <p:cNvSpPr/>
            <p:nvPr userDrawn="1"/>
          </p:nvSpPr>
          <p:spPr>
            <a:xfrm>
              <a:off x="4368731" y="1481069"/>
              <a:ext cx="384624" cy="38462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CCEE751-FF4F-497A-9733-5C7B215E1873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E136E11-DC3E-4D79-84E0-8A7F45B57CBD}"/>
                </a:ext>
              </a:extLst>
            </p:cNvPr>
            <p:cNvSpPr/>
            <p:nvPr userDrawn="1"/>
          </p:nvSpPr>
          <p:spPr>
            <a:xfrm>
              <a:off x="-471913" y="2727990"/>
              <a:ext cx="399777" cy="399777"/>
            </a:xfrm>
            <a:prstGeom prst="roundRect">
              <a:avLst>
                <a:gd name="adj" fmla="val 9869"/>
              </a:avLst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DB854EF-E80C-4C65-BC62-2DA162A592C6}"/>
                </a:ext>
              </a:extLst>
            </p:cNvPr>
            <p:cNvSpPr/>
            <p:nvPr userDrawn="1"/>
          </p:nvSpPr>
          <p:spPr>
            <a:xfrm>
              <a:off x="-224263" y="2318415"/>
              <a:ext cx="592307" cy="592307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A3B932B-5B1F-45F0-ADF1-4E984078B698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0A3A591-AE6B-4B02-8CB4-C8FAEE346FE2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1019A04-8AE2-4CA4-8FBF-B55CA73B0B59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069F16D-A6A1-414A-A74F-BEF8B1945676}"/>
                </a:ext>
              </a:extLst>
            </p:cNvPr>
            <p:cNvSpPr/>
            <p:nvPr userDrawn="1"/>
          </p:nvSpPr>
          <p:spPr>
            <a:xfrm>
              <a:off x="4355984" y="3458647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23A2C8DA-E339-41B1-A258-8EF6952EF2EC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97CD1E5-7CAA-4645-A8AC-7F52E520A8EF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B291836-B85D-4DCC-A0C3-43E092A991F5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20092B3-8572-4660-8711-60FD907203A1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EA8F192-8211-44A1-BC5C-9927C4A98595}"/>
              </a:ext>
            </a:extLst>
          </p:cNvPr>
          <p:cNvSpPr/>
          <p:nvPr userDrawn="1"/>
        </p:nvSpPr>
        <p:spPr>
          <a:xfrm>
            <a:off x="2559347" y="355160"/>
            <a:ext cx="2736647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9900" b="1">
                <a:solidFill>
                  <a:schemeClr val="accent3"/>
                </a:solidFill>
              </a:rPr>
              <a:t>“”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8A980837-423F-47C7-8A75-01D853972DD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66982" y="4777852"/>
            <a:ext cx="5980468" cy="1311798"/>
          </a:xfrm>
        </p:spPr>
        <p:txBody>
          <a:bodyPr>
            <a:normAutofit/>
          </a:bodyPr>
          <a:lstStyle>
            <a:lvl1pPr marL="0" indent="0">
              <a:buNone/>
              <a:defRPr sz="1600" cap="none" baseline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̶̶  Name of the Author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984D1338-DB8C-C7B0-9B43-17BB93F28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9031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7DF622-ADD8-4ACE-BD14-7D0B8010B0B2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4847" y="350196"/>
            <a:ext cx="5952602" cy="4212279"/>
          </a:xfrm>
        </p:spPr>
        <p:txBody>
          <a:bodyPr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Use this slide to pull out a quote from text. It makes a big impact!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43FA4C-9DEB-42AF-ABB2-0C8D7DD8270F}"/>
              </a:ext>
            </a:extLst>
          </p:cNvPr>
          <p:cNvGrpSpPr/>
          <p:nvPr userDrawn="1"/>
        </p:nvGrpSpPr>
        <p:grpSpPr>
          <a:xfrm>
            <a:off x="-471913" y="-265649"/>
            <a:ext cx="5682726" cy="6677116"/>
            <a:chOff x="-471913" y="-265649"/>
            <a:chExt cx="5682726" cy="667711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E0822AB-24C7-4627-BDE0-20F99085F786}"/>
                </a:ext>
              </a:extLst>
            </p:cNvPr>
            <p:cNvSpPr/>
            <p:nvPr userDrawn="1"/>
          </p:nvSpPr>
          <p:spPr>
            <a:xfrm>
              <a:off x="2450594" y="503236"/>
              <a:ext cx="2385923" cy="2385923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EF72770-DA63-43D3-8C7C-AFCE4C387A31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D8C23D4-790F-4B37-8728-706C17C8FFBE}"/>
                </a:ext>
              </a:extLst>
            </p:cNvPr>
            <p:cNvSpPr/>
            <p:nvPr userDrawn="1"/>
          </p:nvSpPr>
          <p:spPr>
            <a:xfrm>
              <a:off x="3862442" y="3125723"/>
              <a:ext cx="606554" cy="60655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99087A6-E3C8-4A46-A931-3FF2B489FCE9}"/>
                </a:ext>
              </a:extLst>
            </p:cNvPr>
            <p:cNvSpPr/>
            <p:nvPr userDrawn="1"/>
          </p:nvSpPr>
          <p:spPr>
            <a:xfrm>
              <a:off x="4368731" y="1481069"/>
              <a:ext cx="384624" cy="38462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CCEE751-FF4F-497A-9733-5C7B215E1873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E136E11-DC3E-4D79-84E0-8A7F45B57CBD}"/>
                </a:ext>
              </a:extLst>
            </p:cNvPr>
            <p:cNvSpPr/>
            <p:nvPr userDrawn="1"/>
          </p:nvSpPr>
          <p:spPr>
            <a:xfrm>
              <a:off x="-471913" y="2727990"/>
              <a:ext cx="399777" cy="399777"/>
            </a:xfrm>
            <a:prstGeom prst="roundRect">
              <a:avLst>
                <a:gd name="adj" fmla="val 9869"/>
              </a:avLst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DB854EF-E80C-4C65-BC62-2DA162A592C6}"/>
                </a:ext>
              </a:extLst>
            </p:cNvPr>
            <p:cNvSpPr/>
            <p:nvPr userDrawn="1"/>
          </p:nvSpPr>
          <p:spPr>
            <a:xfrm>
              <a:off x="-224263" y="2318415"/>
              <a:ext cx="592307" cy="592307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A3B932B-5B1F-45F0-ADF1-4E984078B698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0A3A591-AE6B-4B02-8CB4-C8FAEE346FE2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1019A04-8AE2-4CA4-8FBF-B55CA73B0B59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069F16D-A6A1-414A-A74F-BEF8B1945676}"/>
                </a:ext>
              </a:extLst>
            </p:cNvPr>
            <p:cNvSpPr/>
            <p:nvPr userDrawn="1"/>
          </p:nvSpPr>
          <p:spPr>
            <a:xfrm>
              <a:off x="4355984" y="3458647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23A2C8DA-E339-41B1-A258-8EF6952EF2EC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97CD1E5-7CAA-4645-A8AC-7F52E520A8EF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B291836-B85D-4DCC-A0C3-43E092A991F5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20092B3-8572-4660-8711-60FD907203A1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EA8F192-8211-44A1-BC5C-9927C4A98595}"/>
              </a:ext>
            </a:extLst>
          </p:cNvPr>
          <p:cNvSpPr/>
          <p:nvPr userDrawn="1"/>
        </p:nvSpPr>
        <p:spPr>
          <a:xfrm>
            <a:off x="2559347" y="355160"/>
            <a:ext cx="2736647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9900" b="1">
                <a:solidFill>
                  <a:schemeClr val="accent3"/>
                </a:solidFill>
              </a:rPr>
              <a:t>“”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08410C0-392B-46B5-BA4A-BDD03EE4818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66982" y="4777852"/>
            <a:ext cx="5980468" cy="1311798"/>
          </a:xfrm>
        </p:spPr>
        <p:txBody>
          <a:bodyPr>
            <a:normAutofit/>
          </a:bodyPr>
          <a:lstStyle>
            <a:lvl1pPr marL="0" indent="0">
              <a:buNone/>
              <a:defRPr sz="1600" cap="none" baseline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̶̶  Name of the Author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954CDC54-3BA0-4126-4A2D-660F8B522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58174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36618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92" y="457200"/>
            <a:ext cx="4372333" cy="1600200"/>
          </a:xfrm>
        </p:spPr>
        <p:txBody>
          <a:bodyPr anchor="b"/>
          <a:lstStyle>
            <a:lvl1pPr>
              <a:defRPr sz="32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9692" y="2057400"/>
            <a:ext cx="437233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96554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134" y="457200"/>
            <a:ext cx="4339891" cy="1600200"/>
          </a:xfrm>
        </p:spPr>
        <p:txBody>
          <a:bodyPr anchor="b"/>
          <a:lstStyle>
            <a:lvl1pPr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576678" cy="4873625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3200">
                <a:solidFill>
                  <a:srgbClr val="C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2134" y="2057400"/>
            <a:ext cx="433989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18408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457199"/>
            <a:ext cx="4340225" cy="1600201"/>
          </a:xfrm>
        </p:spPr>
        <p:txBody>
          <a:bodyPr anchor="b"/>
          <a:lstStyle>
            <a:lvl1pPr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1800" y="2057398"/>
            <a:ext cx="4340225" cy="381159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669D88E3-A84B-4408-A8C6-4C378561C41D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175250" y="2057398"/>
            <a:ext cx="6584950" cy="3811589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>
                <a:solidFill>
                  <a:srgbClr val="C00000"/>
                </a:solidFill>
              </a:defRPr>
            </a:lvl1pPr>
          </a:lstStyle>
          <a:p>
            <a:r>
              <a:rPr lang="en-US"/>
              <a:t>Click here to start making a chart</a:t>
            </a:r>
          </a:p>
        </p:txBody>
      </p:sp>
    </p:spTree>
    <p:extLst>
      <p:ext uri="{BB962C8B-B14F-4D97-AF65-F5344CB8AC3E}">
        <p14:creationId xmlns:p14="http://schemas.microsoft.com/office/powerpoint/2010/main" val="37497376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669D88E3-A84B-4408-A8C6-4C378561C41D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486383" y="642026"/>
            <a:ext cx="11176540" cy="520750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>
                <a:solidFill>
                  <a:srgbClr val="C00000"/>
                </a:solidFill>
              </a:defRPr>
            </a:lvl1pPr>
          </a:lstStyle>
          <a:p>
            <a:r>
              <a:rPr lang="en-US"/>
              <a:t>Click here to start making a chart</a:t>
            </a:r>
          </a:p>
        </p:txBody>
      </p:sp>
    </p:spTree>
    <p:extLst>
      <p:ext uri="{BB962C8B-B14F-4D97-AF65-F5344CB8AC3E}">
        <p14:creationId xmlns:p14="http://schemas.microsoft.com/office/powerpoint/2010/main" val="22631709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9489" y="1370159"/>
            <a:ext cx="8706563" cy="678840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5695" y="1370159"/>
            <a:ext cx="2015181" cy="18732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C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19489" y="2175017"/>
            <a:ext cx="8706563" cy="10683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74C0DA23-3C51-470E-A2A2-2CD8738418CA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835695" y="3588065"/>
            <a:ext cx="2015181" cy="18732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C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38BCF90-8107-4D0E-9869-19CA118AB8C6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2919489" y="4392923"/>
            <a:ext cx="8706563" cy="10683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9062B09-44D3-477D-8C67-D2A529E597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19489" y="3587039"/>
            <a:ext cx="8706563" cy="67945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026633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2B5256F-4B16-4DE8-BA64-7D8911B5CF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796" y="2254320"/>
            <a:ext cx="4373988" cy="13016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6A0612-0F36-436E-9240-9FA63EDA29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62525" y="4746036"/>
            <a:ext cx="2266950" cy="316108"/>
          </a:xfrm>
          <a:prstGeom prst="rect">
            <a:avLst/>
          </a:prstGeom>
        </p:spPr>
      </p:pic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9ECF35B4-CF04-8270-9CB7-E87D48D1C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8650" y="6234114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03673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E356AD5F-419B-4BFE-A06B-A3B1833C99C1}"/>
              </a:ext>
            </a:extLst>
          </p:cNvPr>
          <p:cNvSpPr/>
          <p:nvPr userDrawn="1"/>
        </p:nvSpPr>
        <p:spPr>
          <a:xfrm rot="10800000">
            <a:off x="-1" y="6222570"/>
            <a:ext cx="12192000" cy="635430"/>
          </a:xfrm>
          <a:prstGeom prst="rect">
            <a:avLst/>
          </a:prstGeom>
          <a:gradFill flip="none" rotWithShape="1">
            <a:gsLst>
              <a:gs pos="0">
                <a:srgbClr val="FBFBFB"/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B89BE29-628D-4B04-B3D5-911B368C0B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51"/>
          <a:stretch/>
        </p:blipFill>
        <p:spPr>
          <a:xfrm>
            <a:off x="1" y="-5009"/>
            <a:ext cx="12192000" cy="56290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8420" y="451110"/>
            <a:ext cx="8259580" cy="2503430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8420" y="3042256"/>
            <a:ext cx="8259580" cy="149943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6A7041-0962-4FF8-A6AE-6178673931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26" y="5964953"/>
            <a:ext cx="1960394" cy="58337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431557-7C90-4B71-9C47-ED4764EF5F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08628" y="4706712"/>
            <a:ext cx="8259372" cy="382054"/>
          </a:xfrm>
        </p:spPr>
        <p:txBody>
          <a:bodyPr/>
          <a:lstStyle>
            <a:lvl1pPr>
              <a:defRPr i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FA76DA-B7DC-4251-B8F3-B095793D8AB0}"/>
              </a:ext>
            </a:extLst>
          </p:cNvPr>
          <p:cNvGrpSpPr/>
          <p:nvPr userDrawn="1"/>
        </p:nvGrpSpPr>
        <p:grpSpPr>
          <a:xfrm>
            <a:off x="-2411509" y="-2283760"/>
            <a:ext cx="5435076" cy="6677116"/>
            <a:chOff x="-224263" y="-265649"/>
            <a:chExt cx="5435076" cy="667711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279FE31-A63A-434B-8E92-CDB4964408DB}"/>
                </a:ext>
              </a:extLst>
            </p:cNvPr>
            <p:cNvSpPr/>
            <p:nvPr userDrawn="1"/>
          </p:nvSpPr>
          <p:spPr>
            <a:xfrm>
              <a:off x="2812889" y="503236"/>
              <a:ext cx="2023628" cy="2614457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D396A7A-969E-4940-B0E4-00EDBBE538AC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A8F3989-6C57-4C45-9932-5154CEE2E96F}"/>
                </a:ext>
              </a:extLst>
            </p:cNvPr>
            <p:cNvSpPr/>
            <p:nvPr userDrawn="1"/>
          </p:nvSpPr>
          <p:spPr>
            <a:xfrm>
              <a:off x="4245773" y="3395554"/>
              <a:ext cx="606554" cy="60655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8C37B7F4-5FE6-4ABD-A69B-0CD46DB0A3CF}"/>
                </a:ext>
              </a:extLst>
            </p:cNvPr>
            <p:cNvSpPr/>
            <p:nvPr userDrawn="1"/>
          </p:nvSpPr>
          <p:spPr>
            <a:xfrm>
              <a:off x="4368731" y="1481069"/>
              <a:ext cx="384624" cy="38462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BB685A2-D9FE-4B5C-9007-B49E44D3EFE4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C693C56C-FC47-41AF-9727-8A42BDEC3ED8}"/>
                </a:ext>
              </a:extLst>
            </p:cNvPr>
            <p:cNvSpPr/>
            <p:nvPr userDrawn="1"/>
          </p:nvSpPr>
          <p:spPr>
            <a:xfrm>
              <a:off x="-224263" y="2318415"/>
              <a:ext cx="592307" cy="592307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8547C5A-711A-42DF-84CC-1CE01EAE6392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7C0DA8B1-3361-4107-AE72-E1D0C98A31E8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FB1AA91-5D02-45DD-B763-DD612B4EE6C9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41693E89-8FE9-429C-A523-07D1F9BE6224}"/>
                </a:ext>
              </a:extLst>
            </p:cNvPr>
            <p:cNvSpPr/>
            <p:nvPr userDrawn="1"/>
          </p:nvSpPr>
          <p:spPr>
            <a:xfrm>
              <a:off x="4602496" y="3662024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983FCCCA-4A3E-43AD-A656-292CE97F5339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27351A2B-6930-45D6-8068-D9247E48E76B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46E7870B-5A63-426A-9A68-0683DFD578CB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FF6F133F-D053-4C6F-925B-5F5C1F40597F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E5DD984-A9B7-4BA2-BD4E-CA014551384A}"/>
              </a:ext>
            </a:extLst>
          </p:cNvPr>
          <p:cNvGrpSpPr/>
          <p:nvPr userDrawn="1"/>
        </p:nvGrpSpPr>
        <p:grpSpPr>
          <a:xfrm>
            <a:off x="9007996" y="2636166"/>
            <a:ext cx="5968803" cy="6677116"/>
            <a:chOff x="-757990" y="-265649"/>
            <a:chExt cx="5968803" cy="6677116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18B66020-0DAD-4A64-BD0B-F8D4A76945A2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B1D05C7E-2664-48A8-A683-3DB37E027E0D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53E8E372-1142-4FB2-9DCF-590E00FBDECB}"/>
                </a:ext>
              </a:extLst>
            </p:cNvPr>
            <p:cNvSpPr/>
            <p:nvPr userDrawn="1"/>
          </p:nvSpPr>
          <p:spPr>
            <a:xfrm>
              <a:off x="-757990" y="2122384"/>
              <a:ext cx="1032243" cy="950748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CABB51F1-C9D7-45A5-A07E-6ABECE3BD4F8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811063A2-9055-433D-B8DF-6411E6C5BBE0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B4CB5F01-3806-4217-A892-7488920970EE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6A7A9DBC-B8DC-45E9-9AC8-B7D1DBC298BD}"/>
                </a:ext>
              </a:extLst>
            </p:cNvPr>
            <p:cNvSpPr/>
            <p:nvPr userDrawn="1"/>
          </p:nvSpPr>
          <p:spPr>
            <a:xfrm>
              <a:off x="4355984" y="3458647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3C174529-3C78-4B49-AEB4-A9901C12A8F6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C7364F28-F3D7-40B3-B2DB-4D08F25F8248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40F86C98-71D4-4953-97F0-133A306DA6B9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D28EAB82-2A09-45BA-966D-B94A654AC669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3F3C8EAE-CFCF-4599-A5ED-E6AD50072FD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814606" y="6127953"/>
            <a:ext cx="1845732" cy="25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1501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C2A3009-11F4-445C-BC26-EB03A9874997}"/>
              </a:ext>
            </a:extLst>
          </p:cNvPr>
          <p:cNvSpPr/>
          <p:nvPr userDrawn="1"/>
        </p:nvSpPr>
        <p:spPr>
          <a:xfrm rot="10800000">
            <a:off x="-1" y="6222570"/>
            <a:ext cx="12192000" cy="635430"/>
          </a:xfrm>
          <a:prstGeom prst="rect">
            <a:avLst/>
          </a:prstGeom>
          <a:gradFill flip="none" rotWithShape="1">
            <a:gsLst>
              <a:gs pos="0">
                <a:srgbClr val="FBFBFB"/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CD82D2-49E3-4B2A-A3D7-A26FD38E32B3}"/>
              </a:ext>
            </a:extLst>
          </p:cNvPr>
          <p:cNvSpPr/>
          <p:nvPr userDrawn="1"/>
        </p:nvSpPr>
        <p:spPr>
          <a:xfrm>
            <a:off x="0" y="0"/>
            <a:ext cx="12192000" cy="1690688"/>
          </a:xfrm>
          <a:prstGeom prst="rect">
            <a:avLst/>
          </a:prstGeom>
          <a:gradFill flip="none" rotWithShape="1">
            <a:gsLst>
              <a:gs pos="0">
                <a:srgbClr val="FBFBFB"/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8420" y="479425"/>
            <a:ext cx="8259580" cy="238760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8420" y="2959100"/>
            <a:ext cx="8259580" cy="165576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9D5F235-7CC5-46C5-A724-7B2919B968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08628" y="4802721"/>
            <a:ext cx="8259372" cy="745672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i="1">
                <a:solidFill>
                  <a:schemeClr val="tx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1533AE-F199-4EE6-AFD2-3F09A42469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26" y="5964953"/>
            <a:ext cx="1960394" cy="5833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0CCB15-A071-4650-9704-8A40A50F8F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14606" y="6127953"/>
            <a:ext cx="1845732" cy="25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5860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Large Image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457199"/>
            <a:ext cx="4531024" cy="1147313"/>
          </a:xfrm>
        </p:spPr>
        <p:txBody>
          <a:bodyPr anchor="ctr">
            <a:normAutofit/>
          </a:bodyPr>
          <a:lstStyle>
            <a:lvl1pPr>
              <a:defRPr lang="en-US" dirty="0"/>
            </a:lvl1pPr>
          </a:lstStyle>
          <a:p>
            <a:r>
              <a:rPr lang="en-US"/>
              <a:t>Text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4512"/>
            <a:ext cx="4416724" cy="426447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531551"/>
            <a:ext cx="6609120" cy="533743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C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376039-793F-465F-912D-18BD4C48AB31}"/>
              </a:ext>
            </a:extLst>
          </p:cNvPr>
          <p:cNvSpPr txBox="1"/>
          <p:nvPr userDrawn="1"/>
        </p:nvSpPr>
        <p:spPr>
          <a:xfrm>
            <a:off x="381725" y="6449232"/>
            <a:ext cx="3534667" cy="253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spc="5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www.publicconsultinggroup.com</a:t>
            </a:r>
            <a:endParaRPr lang="en-US" sz="1000" b="1" spc="5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0894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Large Image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19975" y="457200"/>
            <a:ext cx="4372334" cy="1143000"/>
          </a:xfrm>
        </p:spPr>
        <p:txBody>
          <a:bodyPr anchor="ctr">
            <a:normAutofit/>
          </a:bodyPr>
          <a:lstStyle>
            <a:lvl1pPr>
              <a:defRPr lang="en-US" dirty="0"/>
            </a:lvl1pPr>
          </a:lstStyle>
          <a:p>
            <a:r>
              <a:rPr lang="en-US"/>
              <a:t>Text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19974" y="1600200"/>
            <a:ext cx="4372334" cy="42687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1" y="166426"/>
            <a:ext cx="569630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847" y="531551"/>
            <a:ext cx="6609120" cy="533743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C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376039-793F-465F-912D-18BD4C48AB31}"/>
              </a:ext>
            </a:extLst>
          </p:cNvPr>
          <p:cNvSpPr txBox="1"/>
          <p:nvPr userDrawn="1"/>
        </p:nvSpPr>
        <p:spPr>
          <a:xfrm>
            <a:off x="381725" y="6449232"/>
            <a:ext cx="3534667" cy="253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spc="5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www.publicconsultinggroup.com</a:t>
            </a:r>
            <a:endParaRPr lang="en-US" sz="1000" b="1" spc="5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459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5125"/>
            <a:ext cx="11449408" cy="1235075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11335109" cy="457676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1600"/>
            </a:lvl1pPr>
            <a:lvl2pPr>
              <a:lnSpc>
                <a:spcPct val="100000"/>
              </a:lnSpc>
              <a:spcBef>
                <a:spcPts val="600"/>
              </a:spcBef>
              <a:defRPr sz="1400"/>
            </a:lvl2pPr>
            <a:lvl3pPr>
              <a:lnSpc>
                <a:spcPct val="100000"/>
              </a:lnSpc>
              <a:spcBef>
                <a:spcPts val="600"/>
              </a:spcBef>
              <a:defRPr sz="1200"/>
            </a:lvl3pPr>
            <a:lvl4pPr>
              <a:lnSpc>
                <a:spcPct val="100000"/>
              </a:lnSpc>
              <a:spcBef>
                <a:spcPts val="600"/>
              </a:spcBef>
              <a:defRPr sz="1100"/>
            </a:lvl4pPr>
            <a:lvl5pPr>
              <a:lnSpc>
                <a:spcPct val="100000"/>
              </a:lnSpc>
              <a:spcBef>
                <a:spcPts val="600"/>
              </a:spcBef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6985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5125"/>
            <a:ext cx="11449409" cy="123507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486400" cy="457676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1600"/>
            </a:lvl1pPr>
            <a:lvl2pPr>
              <a:lnSpc>
                <a:spcPct val="100000"/>
              </a:lnSpc>
              <a:spcBef>
                <a:spcPts val="600"/>
              </a:spcBef>
              <a:defRPr sz="1400"/>
            </a:lvl2pPr>
            <a:lvl3pPr>
              <a:lnSpc>
                <a:spcPct val="100000"/>
              </a:lnSpc>
              <a:spcBef>
                <a:spcPts val="600"/>
              </a:spcBef>
              <a:defRPr sz="1200"/>
            </a:lvl3pPr>
            <a:lvl4pPr>
              <a:lnSpc>
                <a:spcPct val="100000"/>
              </a:lnSpc>
              <a:spcBef>
                <a:spcPts val="600"/>
              </a:spcBef>
              <a:defRPr sz="1100"/>
            </a:lvl4pPr>
            <a:lvl5pPr>
              <a:lnSpc>
                <a:spcPct val="100000"/>
              </a:lnSpc>
              <a:spcBef>
                <a:spcPts val="600"/>
              </a:spcBef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2" y="1600200"/>
            <a:ext cx="5543904" cy="457676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1600"/>
            </a:lvl1pPr>
            <a:lvl2pPr>
              <a:lnSpc>
                <a:spcPct val="100000"/>
              </a:lnSpc>
              <a:spcBef>
                <a:spcPts val="600"/>
              </a:spcBef>
              <a:defRPr sz="1400"/>
            </a:lvl2pPr>
            <a:lvl3pPr>
              <a:lnSpc>
                <a:spcPct val="100000"/>
              </a:lnSpc>
              <a:spcBef>
                <a:spcPts val="600"/>
              </a:spcBef>
              <a:defRPr sz="1200"/>
            </a:lvl3pPr>
            <a:lvl4pPr>
              <a:lnSpc>
                <a:spcPct val="100000"/>
              </a:lnSpc>
              <a:spcBef>
                <a:spcPts val="600"/>
              </a:spcBef>
              <a:defRPr sz="1100"/>
            </a:lvl4pPr>
            <a:lvl5pPr>
              <a:lnSpc>
                <a:spcPct val="100000"/>
              </a:lnSpc>
              <a:spcBef>
                <a:spcPts val="600"/>
              </a:spcBef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78241" y="6393628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2521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5125"/>
            <a:ext cx="11449409" cy="123507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332453" cy="45636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/>
            </a:lvl1pPr>
            <a:lvl2pPr>
              <a:lnSpc>
                <a:spcPct val="100000"/>
              </a:lnSpc>
              <a:spcBef>
                <a:spcPts val="600"/>
              </a:spcBef>
              <a:defRPr sz="1400"/>
            </a:lvl2pPr>
            <a:lvl3pPr>
              <a:lnSpc>
                <a:spcPct val="100000"/>
              </a:lnSpc>
              <a:spcBef>
                <a:spcPts val="600"/>
              </a:spcBef>
              <a:defRPr sz="1200"/>
            </a:lvl3pPr>
            <a:lvl4pPr>
              <a:lnSpc>
                <a:spcPct val="100000"/>
              </a:lnSpc>
              <a:spcBef>
                <a:spcPts val="600"/>
              </a:spcBef>
              <a:defRPr sz="1100"/>
            </a:lvl4pPr>
            <a:lvl5pPr>
              <a:lnSpc>
                <a:spcPct val="100000"/>
              </a:lnSpc>
              <a:spcBef>
                <a:spcPts val="600"/>
              </a:spcBef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78241" y="6393628"/>
            <a:ext cx="381625" cy="365125"/>
          </a:xfrm>
        </p:spPr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9772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899" y="365125"/>
            <a:ext cx="11449409" cy="1235075"/>
          </a:xfrm>
        </p:spPr>
        <p:txBody>
          <a:bodyPr>
            <a:normAutofit/>
          </a:bodyPr>
          <a:lstStyle>
            <a:lvl1pPr>
              <a:defRPr lang="en-US" sz="3200" b="1" kern="120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81163"/>
            <a:ext cx="5466993" cy="58758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68747"/>
            <a:ext cx="5466993" cy="392091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1600"/>
            </a:lvl1pPr>
            <a:lvl2pPr>
              <a:lnSpc>
                <a:spcPct val="100000"/>
              </a:lnSpc>
              <a:spcBef>
                <a:spcPts val="600"/>
              </a:spcBef>
              <a:defRPr sz="1400"/>
            </a:lvl2pPr>
            <a:lvl3pPr>
              <a:lnSpc>
                <a:spcPct val="100000"/>
              </a:lnSpc>
              <a:spcBef>
                <a:spcPts val="600"/>
              </a:spcBef>
              <a:defRPr sz="1200"/>
            </a:lvl3pPr>
            <a:lvl4pPr>
              <a:lnSpc>
                <a:spcPct val="100000"/>
              </a:lnSpc>
              <a:spcBef>
                <a:spcPts val="600"/>
              </a:spcBef>
              <a:defRPr sz="1100"/>
            </a:lvl4pPr>
            <a:lvl5pPr>
              <a:lnSpc>
                <a:spcPct val="100000"/>
              </a:lnSpc>
              <a:spcBef>
                <a:spcPts val="600"/>
              </a:spcBef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7808" y="1681163"/>
            <a:ext cx="5524501" cy="58758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7808" y="2268747"/>
            <a:ext cx="5524501" cy="392091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1600"/>
            </a:lvl1pPr>
            <a:lvl2pPr>
              <a:lnSpc>
                <a:spcPct val="100000"/>
              </a:lnSpc>
              <a:spcBef>
                <a:spcPts val="600"/>
              </a:spcBef>
              <a:defRPr sz="1400"/>
            </a:lvl2pPr>
            <a:lvl3pPr>
              <a:lnSpc>
                <a:spcPct val="100000"/>
              </a:lnSpc>
              <a:spcBef>
                <a:spcPts val="600"/>
              </a:spcBef>
              <a:defRPr sz="1200"/>
            </a:lvl3pPr>
            <a:lvl4pPr>
              <a:lnSpc>
                <a:spcPct val="100000"/>
              </a:lnSpc>
              <a:spcBef>
                <a:spcPts val="600"/>
              </a:spcBef>
              <a:defRPr sz="1100"/>
            </a:lvl4pPr>
            <a:lvl5pPr>
              <a:lnSpc>
                <a:spcPct val="100000"/>
              </a:lnSpc>
              <a:spcBef>
                <a:spcPts val="600"/>
              </a:spcBef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9745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5125"/>
            <a:ext cx="11449408" cy="1235075"/>
          </a:xfrm>
        </p:spPr>
        <p:txBody>
          <a:bodyPr>
            <a:normAutofit/>
          </a:bodyPr>
          <a:lstStyle>
            <a:lvl1pPr>
              <a:defRPr lang="en-US" sz="3200" b="1" kern="120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870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8B8427-D1F8-42F2-9E23-CE73C94B84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51"/>
          <a:stretch/>
        </p:blipFill>
        <p:spPr>
          <a:xfrm>
            <a:off x="1" y="-5010"/>
            <a:ext cx="12192000" cy="686300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CB9F93C-2774-4713-A3B4-5163E54E9C74}"/>
              </a:ext>
            </a:extLst>
          </p:cNvPr>
          <p:cNvGrpSpPr/>
          <p:nvPr userDrawn="1"/>
        </p:nvGrpSpPr>
        <p:grpSpPr>
          <a:xfrm>
            <a:off x="-2550994" y="-1337560"/>
            <a:ext cx="5435076" cy="6677116"/>
            <a:chOff x="-224263" y="-265649"/>
            <a:chExt cx="5435076" cy="667711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51BE0CB-4890-4C1B-9C45-73FDF8D0BB03}"/>
                </a:ext>
              </a:extLst>
            </p:cNvPr>
            <p:cNvSpPr/>
            <p:nvPr userDrawn="1"/>
          </p:nvSpPr>
          <p:spPr>
            <a:xfrm>
              <a:off x="2812889" y="503236"/>
              <a:ext cx="2023628" cy="2614457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2F2E8469-B3E7-4C2B-AFA7-087D7EDFDFFF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A63699E-7096-4718-AD11-71DEA3799CE3}"/>
                </a:ext>
              </a:extLst>
            </p:cNvPr>
            <p:cNvSpPr/>
            <p:nvPr userDrawn="1"/>
          </p:nvSpPr>
          <p:spPr>
            <a:xfrm>
              <a:off x="4245773" y="3395554"/>
              <a:ext cx="606554" cy="60655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0306AA3-B550-4D44-9226-C55E2DCD0DB4}"/>
                </a:ext>
              </a:extLst>
            </p:cNvPr>
            <p:cNvSpPr/>
            <p:nvPr userDrawn="1"/>
          </p:nvSpPr>
          <p:spPr>
            <a:xfrm>
              <a:off x="4368731" y="1481069"/>
              <a:ext cx="384624" cy="38462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32FCCBD5-33BE-464E-A87E-AAEFF3A5D0C7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CFD4DF64-5001-4647-A690-E450AE59F37D}"/>
                </a:ext>
              </a:extLst>
            </p:cNvPr>
            <p:cNvSpPr/>
            <p:nvPr userDrawn="1"/>
          </p:nvSpPr>
          <p:spPr>
            <a:xfrm>
              <a:off x="-224263" y="2318415"/>
              <a:ext cx="592307" cy="592307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D1474237-DA7B-4DD4-AC8A-3CC3210C6202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F4CADFA5-5A7A-4AC2-9845-6E6B42475C15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D281442B-74EE-4325-AEE6-79A8A1368983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CE1C62E5-0DE9-4C97-B5C2-AA86B836D82F}"/>
                </a:ext>
              </a:extLst>
            </p:cNvPr>
            <p:cNvSpPr/>
            <p:nvPr userDrawn="1"/>
          </p:nvSpPr>
          <p:spPr>
            <a:xfrm>
              <a:off x="4602496" y="3662024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CBD66275-4F93-4DEE-8751-9812F66CD89E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39636F24-C4A0-4053-AA41-201E9CEB4466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0B87D063-CAEE-4226-8717-4253B932443C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D7522970-AA76-4EF0-AE9A-2D452D6FC86C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EB26D0E-4DDB-46AB-BD3A-65388025853B}"/>
              </a:ext>
            </a:extLst>
          </p:cNvPr>
          <p:cNvGrpSpPr/>
          <p:nvPr userDrawn="1"/>
        </p:nvGrpSpPr>
        <p:grpSpPr>
          <a:xfrm>
            <a:off x="9007996" y="2636166"/>
            <a:ext cx="5968803" cy="6677116"/>
            <a:chOff x="-757990" y="-265649"/>
            <a:chExt cx="5968803" cy="6677116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B22BE3DC-CB43-4309-8CA5-40531A504B69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B03A55B2-F7C9-45B2-AA06-119D9DF9C5FB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3B7EE598-0E7D-4B8C-8B20-A1887D0A2AD3}"/>
                </a:ext>
              </a:extLst>
            </p:cNvPr>
            <p:cNvSpPr/>
            <p:nvPr userDrawn="1"/>
          </p:nvSpPr>
          <p:spPr>
            <a:xfrm>
              <a:off x="-757990" y="2122384"/>
              <a:ext cx="1032243" cy="950748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34D7E8BC-2F7A-4BF4-812A-CCAD63C2A864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43142D20-7CC4-49E6-B46F-A298892B0499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4111E6AA-1CAB-448F-9DFE-7F835C7111F0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7F0C9DC2-CAA6-4815-A31D-E685CACA017A}"/>
                </a:ext>
              </a:extLst>
            </p:cNvPr>
            <p:cNvSpPr/>
            <p:nvPr userDrawn="1"/>
          </p:nvSpPr>
          <p:spPr>
            <a:xfrm>
              <a:off x="4355984" y="3458647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D7E86CDF-0793-4508-AEF8-3B01B0AD2ABA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891B18D2-7385-4A0F-B9B8-BC505EA8B4A7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B19EDD43-C1FF-4218-AE40-3DC86F8DC9EA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D24B3B08-86CB-4FC7-9B1E-79E1E892141A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680398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D7CF866-7D2C-48EB-83B5-06ACC41492F4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581129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D7CF866-7D2C-48EB-83B5-06ACC41492F4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109931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D7CF866-7D2C-48EB-83B5-06ACC41492F4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515758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797A0B-FAC3-4C91-B7E7-E74554A048D7}"/>
              </a:ext>
            </a:extLst>
          </p:cNvPr>
          <p:cNvSpPr/>
          <p:nvPr userDrawn="1"/>
        </p:nvSpPr>
        <p:spPr>
          <a:xfrm>
            <a:off x="0" y="0"/>
            <a:ext cx="12192000" cy="1690688"/>
          </a:xfrm>
          <a:prstGeom prst="rect">
            <a:avLst/>
          </a:prstGeom>
          <a:gradFill flip="none" rotWithShape="1">
            <a:gsLst>
              <a:gs pos="0">
                <a:srgbClr val="FBFBFB"/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69F835-AB85-46BE-9C91-1FB02C74AFCF}"/>
              </a:ext>
            </a:extLst>
          </p:cNvPr>
          <p:cNvSpPr/>
          <p:nvPr userDrawn="1"/>
        </p:nvSpPr>
        <p:spPr>
          <a:xfrm rot="10800000">
            <a:off x="-1" y="5167312"/>
            <a:ext cx="12192000" cy="1690688"/>
          </a:xfrm>
          <a:prstGeom prst="rect">
            <a:avLst/>
          </a:prstGeom>
          <a:gradFill flip="none" rotWithShape="1">
            <a:gsLst>
              <a:gs pos="0">
                <a:srgbClr val="FBFBFB"/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78419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7DF622-ADD8-4ACE-BD14-7D0B8010B0B2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4847" y="350196"/>
            <a:ext cx="5952602" cy="4212279"/>
          </a:xfrm>
        </p:spPr>
        <p:txBody>
          <a:bodyPr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Use this slide to pull out a quote from text. It makes a big impact!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43FA4C-9DEB-42AF-ABB2-0C8D7DD8270F}"/>
              </a:ext>
            </a:extLst>
          </p:cNvPr>
          <p:cNvGrpSpPr/>
          <p:nvPr userDrawn="1"/>
        </p:nvGrpSpPr>
        <p:grpSpPr>
          <a:xfrm>
            <a:off x="-471913" y="-265649"/>
            <a:ext cx="5682726" cy="6677116"/>
            <a:chOff x="-471913" y="-265649"/>
            <a:chExt cx="5682726" cy="667711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E0822AB-24C7-4627-BDE0-20F99085F786}"/>
                </a:ext>
              </a:extLst>
            </p:cNvPr>
            <p:cNvSpPr/>
            <p:nvPr userDrawn="1"/>
          </p:nvSpPr>
          <p:spPr>
            <a:xfrm>
              <a:off x="2450594" y="503236"/>
              <a:ext cx="2385923" cy="2385923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EF72770-DA63-43D3-8C7C-AFCE4C387A31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D8C23D4-790F-4B37-8728-706C17C8FFBE}"/>
                </a:ext>
              </a:extLst>
            </p:cNvPr>
            <p:cNvSpPr/>
            <p:nvPr userDrawn="1"/>
          </p:nvSpPr>
          <p:spPr>
            <a:xfrm>
              <a:off x="3862442" y="3125723"/>
              <a:ext cx="606554" cy="60655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99087A6-E3C8-4A46-A931-3FF2B489FCE9}"/>
                </a:ext>
              </a:extLst>
            </p:cNvPr>
            <p:cNvSpPr/>
            <p:nvPr userDrawn="1"/>
          </p:nvSpPr>
          <p:spPr>
            <a:xfrm>
              <a:off x="4368731" y="1481069"/>
              <a:ext cx="384624" cy="38462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CCEE751-FF4F-497A-9733-5C7B215E1873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E136E11-DC3E-4D79-84E0-8A7F45B57CBD}"/>
                </a:ext>
              </a:extLst>
            </p:cNvPr>
            <p:cNvSpPr/>
            <p:nvPr userDrawn="1"/>
          </p:nvSpPr>
          <p:spPr>
            <a:xfrm>
              <a:off x="-471913" y="2727990"/>
              <a:ext cx="399777" cy="399777"/>
            </a:xfrm>
            <a:prstGeom prst="roundRect">
              <a:avLst>
                <a:gd name="adj" fmla="val 9869"/>
              </a:avLst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DB854EF-E80C-4C65-BC62-2DA162A592C6}"/>
                </a:ext>
              </a:extLst>
            </p:cNvPr>
            <p:cNvSpPr/>
            <p:nvPr userDrawn="1"/>
          </p:nvSpPr>
          <p:spPr>
            <a:xfrm>
              <a:off x="-224263" y="2318415"/>
              <a:ext cx="592307" cy="592307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A3B932B-5B1F-45F0-ADF1-4E984078B698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0A3A591-AE6B-4B02-8CB4-C8FAEE346FE2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1019A04-8AE2-4CA4-8FBF-B55CA73B0B59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069F16D-A6A1-414A-A74F-BEF8B1945676}"/>
                </a:ext>
              </a:extLst>
            </p:cNvPr>
            <p:cNvSpPr/>
            <p:nvPr userDrawn="1"/>
          </p:nvSpPr>
          <p:spPr>
            <a:xfrm>
              <a:off x="4355984" y="3458647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23A2C8DA-E339-41B1-A258-8EF6952EF2EC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97CD1E5-7CAA-4645-A8AC-7F52E520A8EF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B291836-B85D-4DCC-A0C3-43E092A991F5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20092B3-8572-4660-8711-60FD907203A1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EA8F192-8211-44A1-BC5C-9927C4A98595}"/>
              </a:ext>
            </a:extLst>
          </p:cNvPr>
          <p:cNvSpPr/>
          <p:nvPr userDrawn="1"/>
        </p:nvSpPr>
        <p:spPr>
          <a:xfrm>
            <a:off x="2559347" y="355160"/>
            <a:ext cx="2736647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9900" b="1">
                <a:solidFill>
                  <a:schemeClr val="accent3"/>
                </a:solidFill>
              </a:rPr>
              <a:t>“”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79B0F232-E0C6-4CE5-88D0-15B84342B67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66982" y="4777852"/>
            <a:ext cx="5980468" cy="131179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cap="none" baseline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̶̶  Name of the Author</a:t>
            </a:r>
          </a:p>
        </p:txBody>
      </p:sp>
    </p:spTree>
    <p:extLst>
      <p:ext uri="{BB962C8B-B14F-4D97-AF65-F5344CB8AC3E}">
        <p14:creationId xmlns:p14="http://schemas.microsoft.com/office/powerpoint/2010/main" val="285017869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7DF622-ADD8-4ACE-BD14-7D0B8010B0B2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4847" y="350196"/>
            <a:ext cx="5952602" cy="4212279"/>
          </a:xfrm>
        </p:spPr>
        <p:txBody>
          <a:bodyPr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Use this slide to pull out a quote from text. It makes a big impact!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43FA4C-9DEB-42AF-ABB2-0C8D7DD8270F}"/>
              </a:ext>
            </a:extLst>
          </p:cNvPr>
          <p:cNvGrpSpPr/>
          <p:nvPr userDrawn="1"/>
        </p:nvGrpSpPr>
        <p:grpSpPr>
          <a:xfrm>
            <a:off x="-471913" y="-265649"/>
            <a:ext cx="5682726" cy="6677116"/>
            <a:chOff x="-471913" y="-265649"/>
            <a:chExt cx="5682726" cy="667711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E0822AB-24C7-4627-BDE0-20F99085F786}"/>
                </a:ext>
              </a:extLst>
            </p:cNvPr>
            <p:cNvSpPr/>
            <p:nvPr userDrawn="1"/>
          </p:nvSpPr>
          <p:spPr>
            <a:xfrm>
              <a:off x="2450594" y="503236"/>
              <a:ext cx="2385923" cy="2385923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EF72770-DA63-43D3-8C7C-AFCE4C387A31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D8C23D4-790F-4B37-8728-706C17C8FFBE}"/>
                </a:ext>
              </a:extLst>
            </p:cNvPr>
            <p:cNvSpPr/>
            <p:nvPr userDrawn="1"/>
          </p:nvSpPr>
          <p:spPr>
            <a:xfrm>
              <a:off x="3862442" y="3125723"/>
              <a:ext cx="606554" cy="60655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99087A6-E3C8-4A46-A931-3FF2B489FCE9}"/>
                </a:ext>
              </a:extLst>
            </p:cNvPr>
            <p:cNvSpPr/>
            <p:nvPr userDrawn="1"/>
          </p:nvSpPr>
          <p:spPr>
            <a:xfrm>
              <a:off x="4368731" y="1481069"/>
              <a:ext cx="384624" cy="38462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CCEE751-FF4F-497A-9733-5C7B215E1873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E136E11-DC3E-4D79-84E0-8A7F45B57CBD}"/>
                </a:ext>
              </a:extLst>
            </p:cNvPr>
            <p:cNvSpPr/>
            <p:nvPr userDrawn="1"/>
          </p:nvSpPr>
          <p:spPr>
            <a:xfrm>
              <a:off x="-471913" y="2727990"/>
              <a:ext cx="399777" cy="399777"/>
            </a:xfrm>
            <a:prstGeom prst="roundRect">
              <a:avLst>
                <a:gd name="adj" fmla="val 9869"/>
              </a:avLst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DB854EF-E80C-4C65-BC62-2DA162A592C6}"/>
                </a:ext>
              </a:extLst>
            </p:cNvPr>
            <p:cNvSpPr/>
            <p:nvPr userDrawn="1"/>
          </p:nvSpPr>
          <p:spPr>
            <a:xfrm>
              <a:off x="-224263" y="2318415"/>
              <a:ext cx="592307" cy="592307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A3B932B-5B1F-45F0-ADF1-4E984078B698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0A3A591-AE6B-4B02-8CB4-C8FAEE346FE2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1019A04-8AE2-4CA4-8FBF-B55CA73B0B59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069F16D-A6A1-414A-A74F-BEF8B1945676}"/>
                </a:ext>
              </a:extLst>
            </p:cNvPr>
            <p:cNvSpPr/>
            <p:nvPr userDrawn="1"/>
          </p:nvSpPr>
          <p:spPr>
            <a:xfrm>
              <a:off x="4355984" y="3458647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23A2C8DA-E339-41B1-A258-8EF6952EF2EC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97CD1E5-7CAA-4645-A8AC-7F52E520A8EF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B291836-B85D-4DCC-A0C3-43E092A991F5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20092B3-8572-4660-8711-60FD907203A1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EA8F192-8211-44A1-BC5C-9927C4A98595}"/>
              </a:ext>
            </a:extLst>
          </p:cNvPr>
          <p:cNvSpPr/>
          <p:nvPr userDrawn="1"/>
        </p:nvSpPr>
        <p:spPr>
          <a:xfrm>
            <a:off x="2559347" y="355160"/>
            <a:ext cx="2736647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9900" b="1">
                <a:solidFill>
                  <a:schemeClr val="accent3"/>
                </a:solidFill>
              </a:rPr>
              <a:t>“”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8A980837-423F-47C7-8A75-01D853972DD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66982" y="4777852"/>
            <a:ext cx="5980468" cy="131179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cap="none" baseline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̶̶  Name of the Author</a:t>
            </a:r>
          </a:p>
        </p:txBody>
      </p:sp>
    </p:spTree>
    <p:extLst>
      <p:ext uri="{BB962C8B-B14F-4D97-AF65-F5344CB8AC3E}">
        <p14:creationId xmlns:p14="http://schemas.microsoft.com/office/powerpoint/2010/main" val="178802963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7DF622-ADD8-4ACE-BD14-7D0B8010B0B2}"/>
              </a:ext>
            </a:extLst>
          </p:cNvPr>
          <p:cNvSpPr/>
          <p:nvPr userDrawn="1"/>
        </p:nvSpPr>
        <p:spPr>
          <a:xfrm>
            <a:off x="-68094" y="-1"/>
            <a:ext cx="12260094" cy="69260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4847" y="350196"/>
            <a:ext cx="5952602" cy="4212279"/>
          </a:xfrm>
        </p:spPr>
        <p:txBody>
          <a:bodyPr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Use this slide to pull out a quote from text. It makes a big impact!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43FA4C-9DEB-42AF-ABB2-0C8D7DD8270F}"/>
              </a:ext>
            </a:extLst>
          </p:cNvPr>
          <p:cNvGrpSpPr/>
          <p:nvPr userDrawn="1"/>
        </p:nvGrpSpPr>
        <p:grpSpPr>
          <a:xfrm>
            <a:off x="-471913" y="-265649"/>
            <a:ext cx="5682726" cy="6677116"/>
            <a:chOff x="-471913" y="-265649"/>
            <a:chExt cx="5682726" cy="667711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E0822AB-24C7-4627-BDE0-20F99085F786}"/>
                </a:ext>
              </a:extLst>
            </p:cNvPr>
            <p:cNvSpPr/>
            <p:nvPr userDrawn="1"/>
          </p:nvSpPr>
          <p:spPr>
            <a:xfrm>
              <a:off x="2450594" y="503236"/>
              <a:ext cx="2385923" cy="2385923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EF72770-DA63-43D3-8C7C-AFCE4C387A31}"/>
                </a:ext>
              </a:extLst>
            </p:cNvPr>
            <p:cNvSpPr/>
            <p:nvPr userDrawn="1"/>
          </p:nvSpPr>
          <p:spPr>
            <a:xfrm>
              <a:off x="1433621" y="3004234"/>
              <a:ext cx="1271008" cy="127100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D8C23D4-790F-4B37-8728-706C17C8FFBE}"/>
                </a:ext>
              </a:extLst>
            </p:cNvPr>
            <p:cNvSpPr/>
            <p:nvPr userDrawn="1"/>
          </p:nvSpPr>
          <p:spPr>
            <a:xfrm>
              <a:off x="3862442" y="3125723"/>
              <a:ext cx="606554" cy="60655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99087A6-E3C8-4A46-A931-3FF2B489FCE9}"/>
                </a:ext>
              </a:extLst>
            </p:cNvPr>
            <p:cNvSpPr/>
            <p:nvPr userDrawn="1"/>
          </p:nvSpPr>
          <p:spPr>
            <a:xfrm>
              <a:off x="4368731" y="1481069"/>
              <a:ext cx="384624" cy="384624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CCEE751-FF4F-497A-9733-5C7B215E1873}"/>
                </a:ext>
              </a:extLst>
            </p:cNvPr>
            <p:cNvSpPr/>
            <p:nvPr userDrawn="1"/>
          </p:nvSpPr>
          <p:spPr>
            <a:xfrm>
              <a:off x="554645" y="-26564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E136E11-DC3E-4D79-84E0-8A7F45B57CBD}"/>
                </a:ext>
              </a:extLst>
            </p:cNvPr>
            <p:cNvSpPr/>
            <p:nvPr userDrawn="1"/>
          </p:nvSpPr>
          <p:spPr>
            <a:xfrm>
              <a:off x="-471913" y="2727990"/>
              <a:ext cx="399777" cy="399777"/>
            </a:xfrm>
            <a:prstGeom prst="roundRect">
              <a:avLst>
                <a:gd name="adj" fmla="val 9869"/>
              </a:avLst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DB854EF-E80C-4C65-BC62-2DA162A592C6}"/>
                </a:ext>
              </a:extLst>
            </p:cNvPr>
            <p:cNvSpPr/>
            <p:nvPr userDrawn="1"/>
          </p:nvSpPr>
          <p:spPr>
            <a:xfrm>
              <a:off x="-224263" y="2318415"/>
              <a:ext cx="592307" cy="592307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A3B932B-5B1F-45F0-ADF1-4E984078B698}"/>
                </a:ext>
              </a:extLst>
            </p:cNvPr>
            <p:cNvSpPr/>
            <p:nvPr userDrawn="1"/>
          </p:nvSpPr>
          <p:spPr>
            <a:xfrm>
              <a:off x="1699975" y="2687713"/>
              <a:ext cx="633042" cy="633042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0A3A591-AE6B-4B02-8CB4-C8FAEE346FE2}"/>
                </a:ext>
              </a:extLst>
            </p:cNvPr>
            <p:cNvSpPr/>
            <p:nvPr userDrawn="1"/>
          </p:nvSpPr>
          <p:spPr>
            <a:xfrm>
              <a:off x="2893998" y="4364190"/>
              <a:ext cx="735479" cy="735479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1019A04-8AE2-4CA4-8FBF-B55CA73B0B59}"/>
                </a:ext>
              </a:extLst>
            </p:cNvPr>
            <p:cNvSpPr/>
            <p:nvPr userDrawn="1"/>
          </p:nvSpPr>
          <p:spPr>
            <a:xfrm>
              <a:off x="3344190" y="4013081"/>
              <a:ext cx="621320" cy="621320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2F2F2">
                  <a:alpha val="6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069F16D-A6A1-414A-A74F-BEF8B1945676}"/>
                </a:ext>
              </a:extLst>
            </p:cNvPr>
            <p:cNvSpPr/>
            <p:nvPr userDrawn="1"/>
          </p:nvSpPr>
          <p:spPr>
            <a:xfrm>
              <a:off x="4355984" y="3458647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23A2C8DA-E339-41B1-A258-8EF6952EF2EC}"/>
                </a:ext>
              </a:extLst>
            </p:cNvPr>
            <p:cNvSpPr/>
            <p:nvPr userDrawn="1"/>
          </p:nvSpPr>
          <p:spPr>
            <a:xfrm>
              <a:off x="3810401" y="936738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97CD1E5-7CAA-4645-A8AC-7F52E520A8EF}"/>
                </a:ext>
              </a:extLst>
            </p:cNvPr>
            <p:cNvSpPr/>
            <p:nvPr userDrawn="1"/>
          </p:nvSpPr>
          <p:spPr>
            <a:xfrm>
              <a:off x="1612902" y="660446"/>
              <a:ext cx="507083" cy="507083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B291836-B85D-4DCC-A0C3-43E092A991F5}"/>
                </a:ext>
              </a:extLst>
            </p:cNvPr>
            <p:cNvSpPr/>
            <p:nvPr userDrawn="1"/>
          </p:nvSpPr>
          <p:spPr>
            <a:xfrm>
              <a:off x="3899015" y="5099669"/>
              <a:ext cx="1311798" cy="1311798"/>
            </a:xfrm>
            <a:prstGeom prst="roundRect">
              <a:avLst>
                <a:gd name="adj" fmla="val 9869"/>
              </a:avLst>
            </a:prstGeom>
            <a:noFill/>
            <a:ln w="19050">
              <a:solidFill>
                <a:srgbClr val="FFFFFF">
                  <a:alpha val="1882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20092B3-8572-4660-8711-60FD907203A1}"/>
                </a:ext>
              </a:extLst>
            </p:cNvPr>
            <p:cNvSpPr/>
            <p:nvPr userDrawn="1"/>
          </p:nvSpPr>
          <p:spPr>
            <a:xfrm>
              <a:off x="194582" y="804821"/>
              <a:ext cx="725416" cy="725416"/>
            </a:xfrm>
            <a:prstGeom prst="roundRect">
              <a:avLst>
                <a:gd name="adj" fmla="val 9869"/>
              </a:avLst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EA8F192-8211-44A1-BC5C-9927C4A98595}"/>
              </a:ext>
            </a:extLst>
          </p:cNvPr>
          <p:cNvSpPr/>
          <p:nvPr userDrawn="1"/>
        </p:nvSpPr>
        <p:spPr>
          <a:xfrm>
            <a:off x="2559347" y="355160"/>
            <a:ext cx="2736647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9900" b="1">
                <a:solidFill>
                  <a:schemeClr val="accent3"/>
                </a:solidFill>
              </a:rPr>
              <a:t>“”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08410C0-392B-46B5-BA4A-BDD03EE4818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66982" y="4777852"/>
            <a:ext cx="5980468" cy="131179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cap="none" baseline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̶̶  Name of the Author</a:t>
            </a:r>
          </a:p>
        </p:txBody>
      </p:sp>
    </p:spTree>
    <p:extLst>
      <p:ext uri="{BB962C8B-B14F-4D97-AF65-F5344CB8AC3E}">
        <p14:creationId xmlns:p14="http://schemas.microsoft.com/office/powerpoint/2010/main" val="365884959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6400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57200"/>
            <a:ext cx="11449408" cy="1409700"/>
          </a:xfrm>
        </p:spPr>
        <p:txBody>
          <a:bodyPr anchor="ctr"/>
          <a:lstStyle>
            <a:lvl1pPr>
              <a:defRPr sz="32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7" y="1866900"/>
            <a:ext cx="6609121" cy="43053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1600"/>
            </a:lvl1pPr>
            <a:lvl2pPr>
              <a:lnSpc>
                <a:spcPct val="100000"/>
              </a:lnSpc>
              <a:spcBef>
                <a:spcPts val="600"/>
              </a:spcBef>
              <a:defRPr sz="1400"/>
            </a:lvl2pPr>
            <a:lvl3pPr>
              <a:lnSpc>
                <a:spcPct val="100000"/>
              </a:lnSpc>
              <a:spcBef>
                <a:spcPts val="600"/>
              </a:spcBef>
              <a:defRPr sz="1200"/>
            </a:lvl3pPr>
            <a:lvl4pPr>
              <a:lnSpc>
                <a:spcPct val="100000"/>
              </a:lnSpc>
              <a:spcBef>
                <a:spcPts val="600"/>
              </a:spcBef>
              <a:defRPr sz="1100"/>
            </a:lvl4pPr>
            <a:lvl5pPr>
              <a:lnSpc>
                <a:spcPct val="100000"/>
              </a:lnSpc>
              <a:spcBef>
                <a:spcPts val="600"/>
              </a:spcBef>
              <a:defRPr sz="11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66900"/>
            <a:ext cx="4323451" cy="431385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044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57200"/>
            <a:ext cx="4420499" cy="1409700"/>
          </a:xfrm>
        </p:spPr>
        <p:txBody>
          <a:bodyPr anchor="ctr"/>
          <a:lstStyle>
            <a:lvl1pPr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5631" y="531551"/>
            <a:ext cx="6576678" cy="53295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3200">
                <a:solidFill>
                  <a:srgbClr val="C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66900"/>
            <a:ext cx="4306199" cy="400208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63937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57199"/>
            <a:ext cx="11449409" cy="1409701"/>
          </a:xfrm>
        </p:spPr>
        <p:txBody>
          <a:bodyPr anchor="ctr"/>
          <a:lstStyle>
            <a:lvl1pPr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66900"/>
            <a:ext cx="4306199" cy="4002087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669D88E3-A84B-4408-A8C6-4C378561C41D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175250" y="1866900"/>
            <a:ext cx="6584950" cy="4002087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>
                <a:solidFill>
                  <a:srgbClr val="C00000"/>
                </a:solidFill>
              </a:defRPr>
            </a:lvl1pPr>
          </a:lstStyle>
          <a:p>
            <a:r>
              <a:rPr lang="en-US"/>
              <a:t>Click here to start making a chart</a:t>
            </a:r>
          </a:p>
        </p:txBody>
      </p:sp>
    </p:spTree>
    <p:extLst>
      <p:ext uri="{BB962C8B-B14F-4D97-AF65-F5344CB8AC3E}">
        <p14:creationId xmlns:p14="http://schemas.microsoft.com/office/powerpoint/2010/main" val="65891970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669D88E3-A84B-4408-A8C6-4C378561C41D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42900" y="531552"/>
            <a:ext cx="11449409" cy="531798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>
                <a:solidFill>
                  <a:srgbClr val="C00000"/>
                </a:solidFill>
              </a:defRPr>
            </a:lvl1pPr>
          </a:lstStyle>
          <a:p>
            <a:r>
              <a:rPr lang="en-US"/>
              <a:t>Click here to start making a chart</a:t>
            </a:r>
          </a:p>
        </p:txBody>
      </p:sp>
    </p:spTree>
    <p:extLst>
      <p:ext uri="{BB962C8B-B14F-4D97-AF65-F5344CB8AC3E}">
        <p14:creationId xmlns:p14="http://schemas.microsoft.com/office/powerpoint/2010/main" val="155560762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9489" y="1370159"/>
            <a:ext cx="8706563" cy="678840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5695" y="1370159"/>
            <a:ext cx="2015181" cy="18732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C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19489" y="2175017"/>
            <a:ext cx="8706563" cy="106838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FD16-B25A-457E-9C72-CDC3BAF3AC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74C0DA23-3C51-470E-A2A2-2CD8738418CA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835695" y="3588065"/>
            <a:ext cx="2015181" cy="18732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C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38BCF90-8107-4D0E-9869-19CA118AB8C6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2919489" y="4392923"/>
            <a:ext cx="8706563" cy="106838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9062B09-44D3-477D-8C67-D2A529E597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19489" y="3587039"/>
            <a:ext cx="8706563" cy="67945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172819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2B5256F-4B16-4DE8-BA64-7D8911B5CF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796" y="2254320"/>
            <a:ext cx="4373988" cy="13016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6A0612-0F36-436E-9240-9FA63EDA29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62525" y="4746036"/>
            <a:ext cx="2266950" cy="3161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190151-5FE9-4E9E-990F-13985C7A8312}"/>
              </a:ext>
            </a:extLst>
          </p:cNvPr>
          <p:cNvSpPr txBox="1"/>
          <p:nvPr userDrawn="1"/>
        </p:nvSpPr>
        <p:spPr>
          <a:xfrm>
            <a:off x="8153279" y="2444787"/>
            <a:ext cx="43863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>
                <a:solidFill>
                  <a:schemeClr val="accent1"/>
                </a:solidFill>
              </a:rPr>
              <a:t>TM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BF8EA2-04C4-42FE-9688-9D060F126221}"/>
              </a:ext>
            </a:extLst>
          </p:cNvPr>
          <p:cNvSpPr/>
          <p:nvPr userDrawn="1"/>
        </p:nvSpPr>
        <p:spPr>
          <a:xfrm>
            <a:off x="0" y="0"/>
            <a:ext cx="12192000" cy="1690688"/>
          </a:xfrm>
          <a:prstGeom prst="rect">
            <a:avLst/>
          </a:prstGeom>
          <a:gradFill flip="none" rotWithShape="1">
            <a:gsLst>
              <a:gs pos="0">
                <a:srgbClr val="FBFBFB"/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DA1A91-3F74-4E22-A4C7-B8689AC6EDC4}"/>
              </a:ext>
            </a:extLst>
          </p:cNvPr>
          <p:cNvSpPr/>
          <p:nvPr userDrawn="1"/>
        </p:nvSpPr>
        <p:spPr>
          <a:xfrm rot="10800000">
            <a:off x="-1" y="5167312"/>
            <a:ext cx="12192000" cy="1690688"/>
          </a:xfrm>
          <a:prstGeom prst="rect">
            <a:avLst/>
          </a:prstGeom>
          <a:gradFill flip="none" rotWithShape="1">
            <a:gsLst>
              <a:gs pos="0">
                <a:srgbClr val="FBFBFB"/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664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2309" y="365125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2309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8241" y="6393628"/>
            <a:ext cx="381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000" kern="1200" spc="5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899FFD16-B25A-457E-9C72-CDC3BAF3AC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652DAF-A6BA-4721-915C-0A184846B842}"/>
              </a:ext>
            </a:extLst>
          </p:cNvPr>
          <p:cNvSpPr txBox="1"/>
          <p:nvPr userDrawn="1"/>
        </p:nvSpPr>
        <p:spPr>
          <a:xfrm>
            <a:off x="381725" y="6449232"/>
            <a:ext cx="3534667" cy="253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spc="5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www.publicconsultinggroup.com</a:t>
            </a:r>
            <a:endParaRPr lang="en-US" sz="1000" b="1" spc="5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3F3BCFD-40FF-4E65-ABE1-3C18AF37411E}"/>
              </a:ext>
            </a:extLst>
          </p:cNvPr>
          <p:cNvCxnSpPr>
            <a:cxnSpLocks/>
            <a:endCxn id="10" idx="1"/>
          </p:cNvCxnSpPr>
          <p:nvPr userDrawn="1"/>
        </p:nvCxnSpPr>
        <p:spPr>
          <a:xfrm>
            <a:off x="381725" y="6377491"/>
            <a:ext cx="10286275" cy="0"/>
          </a:xfrm>
          <a:prstGeom prst="line">
            <a:avLst/>
          </a:prstGeom>
          <a:ln>
            <a:solidFill>
              <a:schemeClr val="bg2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C0D13EF-4F16-4731-9E99-FA58B10DDFB2}"/>
              </a:ext>
            </a:extLst>
          </p:cNvPr>
          <p:cNvCxnSpPr>
            <a:cxnSpLocks/>
            <a:stCxn id="10" idx="3"/>
          </p:cNvCxnSpPr>
          <p:nvPr userDrawn="1"/>
        </p:nvCxnSpPr>
        <p:spPr>
          <a:xfrm>
            <a:off x="11294074" y="6377491"/>
            <a:ext cx="465793" cy="0"/>
          </a:xfrm>
          <a:prstGeom prst="line">
            <a:avLst/>
          </a:prstGeom>
          <a:ln>
            <a:solidFill>
              <a:schemeClr val="bg2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FDA4A795-A99D-453D-8579-B45AD3C0F02E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alphaModFix amt="85000"/>
          </a:blip>
          <a:stretch>
            <a:fillRect/>
          </a:stretch>
        </p:blipFill>
        <p:spPr>
          <a:xfrm>
            <a:off x="10668000" y="6064454"/>
            <a:ext cx="626074" cy="626074"/>
          </a:xfrm>
          <a:prstGeom prst="rect">
            <a:avLst/>
          </a:prstGeom>
          <a:ln w="76200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3924359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70" r:id="rId2"/>
    <p:sldLayoutId id="2147483891" r:id="rId3"/>
    <p:sldLayoutId id="2147483871" r:id="rId4"/>
    <p:sldLayoutId id="2147483873" r:id="rId5"/>
    <p:sldLayoutId id="2147483897" r:id="rId6"/>
    <p:sldLayoutId id="2147483874" r:id="rId7"/>
    <p:sldLayoutId id="2147483875" r:id="rId8"/>
    <p:sldLayoutId id="2147483884" r:id="rId9"/>
    <p:sldLayoutId id="2147483885" r:id="rId10"/>
    <p:sldLayoutId id="2147483872" r:id="rId11"/>
    <p:sldLayoutId id="2147483895" r:id="rId12"/>
    <p:sldLayoutId id="2147483896" r:id="rId13"/>
    <p:sldLayoutId id="2147483889" r:id="rId14"/>
    <p:sldLayoutId id="2147483890" r:id="rId15"/>
    <p:sldLayoutId id="2147483892" r:id="rId16"/>
    <p:sldLayoutId id="2147483876" r:id="rId17"/>
    <p:sldLayoutId id="2147483877" r:id="rId18"/>
    <p:sldLayoutId id="2147483878" r:id="rId19"/>
    <p:sldLayoutId id="2147483887" r:id="rId20"/>
    <p:sldLayoutId id="2147483888" r:id="rId21"/>
    <p:sldLayoutId id="2147483886" r:id="rId22"/>
    <p:sldLayoutId id="2147483883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2309" y="365125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2309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89653" y="166426"/>
            <a:ext cx="40026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000" kern="1200" spc="5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8241" y="6393628"/>
            <a:ext cx="381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000" kern="1200" spc="5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899FFD16-B25A-457E-9C72-CDC3BAF3AC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652DAF-A6BA-4721-915C-0A184846B842}"/>
              </a:ext>
            </a:extLst>
          </p:cNvPr>
          <p:cNvSpPr txBox="1"/>
          <p:nvPr userDrawn="1"/>
        </p:nvSpPr>
        <p:spPr>
          <a:xfrm>
            <a:off x="381725" y="6449232"/>
            <a:ext cx="3534667" cy="253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spc="5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www.publicconsultinggroup.com</a:t>
            </a:r>
            <a:endParaRPr lang="en-US" sz="1000" b="1" spc="5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3F3BCFD-40FF-4E65-ABE1-3C18AF37411E}"/>
              </a:ext>
            </a:extLst>
          </p:cNvPr>
          <p:cNvCxnSpPr>
            <a:cxnSpLocks/>
            <a:endCxn id="10" idx="1"/>
          </p:cNvCxnSpPr>
          <p:nvPr userDrawn="1"/>
        </p:nvCxnSpPr>
        <p:spPr>
          <a:xfrm>
            <a:off x="381725" y="6377491"/>
            <a:ext cx="10286275" cy="0"/>
          </a:xfrm>
          <a:prstGeom prst="line">
            <a:avLst/>
          </a:prstGeom>
          <a:ln>
            <a:solidFill>
              <a:schemeClr val="bg2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C0D13EF-4F16-4731-9E99-FA58B10DDFB2}"/>
              </a:ext>
            </a:extLst>
          </p:cNvPr>
          <p:cNvCxnSpPr>
            <a:cxnSpLocks/>
            <a:stCxn id="10" idx="3"/>
          </p:cNvCxnSpPr>
          <p:nvPr userDrawn="1"/>
        </p:nvCxnSpPr>
        <p:spPr>
          <a:xfrm>
            <a:off x="11294074" y="6377491"/>
            <a:ext cx="465793" cy="0"/>
          </a:xfrm>
          <a:prstGeom prst="line">
            <a:avLst/>
          </a:prstGeom>
          <a:ln>
            <a:solidFill>
              <a:schemeClr val="bg2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FDA4A795-A99D-453D-8579-B45AD3C0F02E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alphaModFix amt="85000"/>
          </a:blip>
          <a:stretch>
            <a:fillRect/>
          </a:stretch>
        </p:blipFill>
        <p:spPr>
          <a:xfrm>
            <a:off x="10668000" y="6064454"/>
            <a:ext cx="626074" cy="626074"/>
          </a:xfrm>
          <a:prstGeom prst="rect">
            <a:avLst/>
          </a:prstGeom>
          <a:ln w="76200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27867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  <p:sldLayoutId id="2147483935" r:id="rId12"/>
    <p:sldLayoutId id="2147483936" r:id="rId13"/>
    <p:sldLayoutId id="2147483937" r:id="rId14"/>
    <p:sldLayoutId id="2147483938" r:id="rId15"/>
    <p:sldLayoutId id="2147483939" r:id="rId16"/>
    <p:sldLayoutId id="2147483940" r:id="rId17"/>
    <p:sldLayoutId id="2147483941" r:id="rId18"/>
    <p:sldLayoutId id="2147483942" r:id="rId19"/>
    <p:sldLayoutId id="2147483943" r:id="rId20"/>
    <p:sldLayoutId id="2147483944" r:id="rId21"/>
    <p:sldLayoutId id="2147483945" r:id="rId22"/>
    <p:sldLayoutId id="2147483946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E0E3C4-B35F-CD5C-7595-A2607E4C0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CE9B6-FE1A-73BE-3126-E5244CC18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F85C7-21B4-66CA-9DB9-D321A986D9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25491-DFDA-4F3A-A194-F2CD1A336A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8/25/2026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D7BB8-8B20-9FB8-D94D-AE8E661BF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DC1905-6162-4134-9C4B-FABC91BF1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90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2309" y="365125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2309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8241" y="6393628"/>
            <a:ext cx="381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000" kern="1200" spc="5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899FFD16-B25A-457E-9C72-CDC3BAF3AC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652DAF-A6BA-4721-915C-0A184846B842}"/>
              </a:ext>
            </a:extLst>
          </p:cNvPr>
          <p:cNvSpPr txBox="1"/>
          <p:nvPr userDrawn="1"/>
        </p:nvSpPr>
        <p:spPr>
          <a:xfrm>
            <a:off x="381725" y="6449232"/>
            <a:ext cx="3534667" cy="253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spc="5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www.publicconsultinggroup.com</a:t>
            </a:r>
            <a:endParaRPr lang="en-US" sz="1000" b="1" spc="5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3F3BCFD-40FF-4E65-ABE1-3C18AF37411E}"/>
              </a:ext>
            </a:extLst>
          </p:cNvPr>
          <p:cNvCxnSpPr>
            <a:cxnSpLocks/>
            <a:endCxn id="10" idx="1"/>
          </p:cNvCxnSpPr>
          <p:nvPr userDrawn="1"/>
        </p:nvCxnSpPr>
        <p:spPr>
          <a:xfrm>
            <a:off x="381725" y="6377491"/>
            <a:ext cx="10286275" cy="0"/>
          </a:xfrm>
          <a:prstGeom prst="line">
            <a:avLst/>
          </a:prstGeom>
          <a:ln>
            <a:solidFill>
              <a:schemeClr val="bg2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C0D13EF-4F16-4731-9E99-FA58B10DDFB2}"/>
              </a:ext>
            </a:extLst>
          </p:cNvPr>
          <p:cNvCxnSpPr>
            <a:cxnSpLocks/>
            <a:stCxn id="10" idx="3"/>
          </p:cNvCxnSpPr>
          <p:nvPr userDrawn="1"/>
        </p:nvCxnSpPr>
        <p:spPr>
          <a:xfrm>
            <a:off x="11294074" y="6377491"/>
            <a:ext cx="465793" cy="0"/>
          </a:xfrm>
          <a:prstGeom prst="line">
            <a:avLst/>
          </a:prstGeom>
          <a:ln>
            <a:solidFill>
              <a:schemeClr val="bg2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FDA4A795-A99D-453D-8579-B45AD3C0F02E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alphaModFix amt="85000"/>
          </a:blip>
          <a:stretch>
            <a:fillRect/>
          </a:stretch>
        </p:blipFill>
        <p:spPr>
          <a:xfrm>
            <a:off x="10668000" y="6064454"/>
            <a:ext cx="626074" cy="626074"/>
          </a:xfrm>
          <a:prstGeom prst="rect">
            <a:avLst/>
          </a:prstGeom>
          <a:ln w="76200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277352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  <p:sldLayoutId id="2147483973" r:id="rId14"/>
    <p:sldLayoutId id="2147483974" r:id="rId15"/>
    <p:sldLayoutId id="2147483975" r:id="rId16"/>
    <p:sldLayoutId id="2147483976" r:id="rId17"/>
    <p:sldLayoutId id="2147483977" r:id="rId18"/>
    <p:sldLayoutId id="2147483978" r:id="rId19"/>
    <p:sldLayoutId id="2147483979" r:id="rId20"/>
    <p:sldLayoutId id="2147483980" r:id="rId21"/>
    <p:sldLayoutId id="2147483981" r:id="rId22"/>
    <p:sldLayoutId id="2147483982" r:id="rId2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68E1172-52F0-43EA-AE8D-E85C5B614688}"/>
              </a:ext>
            </a:extLst>
          </p:cNvPr>
          <p:cNvSpPr/>
          <p:nvPr userDrawn="1"/>
        </p:nvSpPr>
        <p:spPr>
          <a:xfrm>
            <a:off x="0" y="0"/>
            <a:ext cx="12192000" cy="1690688"/>
          </a:xfrm>
          <a:prstGeom prst="rect">
            <a:avLst/>
          </a:prstGeom>
          <a:gradFill flip="none" rotWithShape="1">
            <a:gsLst>
              <a:gs pos="0">
                <a:srgbClr val="FBFBFB"/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2E5597-9E2B-41F9-BE93-CE426A54046D}"/>
              </a:ext>
            </a:extLst>
          </p:cNvPr>
          <p:cNvSpPr/>
          <p:nvPr userDrawn="1"/>
        </p:nvSpPr>
        <p:spPr>
          <a:xfrm rot="10800000">
            <a:off x="-1" y="5167312"/>
            <a:ext cx="12192000" cy="1690688"/>
          </a:xfrm>
          <a:prstGeom prst="rect">
            <a:avLst/>
          </a:prstGeom>
          <a:gradFill flip="none" rotWithShape="1">
            <a:gsLst>
              <a:gs pos="0">
                <a:srgbClr val="FBFBFB"/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2309" y="365125"/>
            <a:ext cx="11430000" cy="123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600200"/>
            <a:ext cx="11335109" cy="4576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1" y="166426"/>
            <a:ext cx="56963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000" kern="1200" spc="5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8241" y="6393628"/>
            <a:ext cx="381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000" kern="1200" spc="5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899FFD16-B25A-457E-9C72-CDC3BAF3AC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652DAF-A6BA-4721-915C-0A184846B842}"/>
              </a:ext>
            </a:extLst>
          </p:cNvPr>
          <p:cNvSpPr txBox="1"/>
          <p:nvPr userDrawn="1"/>
        </p:nvSpPr>
        <p:spPr>
          <a:xfrm>
            <a:off x="381725" y="6449232"/>
            <a:ext cx="3534667" cy="253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spc="5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www.publicconsultinggroup.com</a:t>
            </a:r>
            <a:endParaRPr lang="en-US" sz="1000" b="1" spc="5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3F3BCFD-40FF-4E65-ABE1-3C18AF37411E}"/>
              </a:ext>
            </a:extLst>
          </p:cNvPr>
          <p:cNvCxnSpPr>
            <a:cxnSpLocks/>
          </p:cNvCxnSpPr>
          <p:nvPr userDrawn="1"/>
        </p:nvCxnSpPr>
        <p:spPr>
          <a:xfrm>
            <a:off x="381725" y="6377491"/>
            <a:ext cx="10202114" cy="0"/>
          </a:xfrm>
          <a:prstGeom prst="line">
            <a:avLst/>
          </a:prstGeom>
          <a:ln>
            <a:solidFill>
              <a:schemeClr val="bg2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C0D13EF-4F16-4731-9E99-FA58B10DDFB2}"/>
              </a:ext>
            </a:extLst>
          </p:cNvPr>
          <p:cNvCxnSpPr>
            <a:cxnSpLocks/>
          </p:cNvCxnSpPr>
          <p:nvPr userDrawn="1"/>
        </p:nvCxnSpPr>
        <p:spPr>
          <a:xfrm>
            <a:off x="11378241" y="6377491"/>
            <a:ext cx="381626" cy="0"/>
          </a:xfrm>
          <a:prstGeom prst="line">
            <a:avLst/>
          </a:prstGeom>
          <a:ln>
            <a:solidFill>
              <a:schemeClr val="bg2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FDA4A795-A99D-453D-8579-B45AD3C0F02E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0668000" y="6064454"/>
            <a:ext cx="626074" cy="626074"/>
          </a:xfrm>
          <a:prstGeom prst="roundRect">
            <a:avLst>
              <a:gd name="adj" fmla="val 1893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9311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  <p:sldLayoutId id="2147484022" r:id="rId13"/>
    <p:sldLayoutId id="2147484023" r:id="rId14"/>
    <p:sldLayoutId id="2147484024" r:id="rId15"/>
    <p:sldLayoutId id="2147484025" r:id="rId16"/>
    <p:sldLayoutId id="2147484026" r:id="rId17"/>
    <p:sldLayoutId id="2147484027" r:id="rId18"/>
    <p:sldLayoutId id="2147484028" r:id="rId19"/>
    <p:sldLayoutId id="2147484029" r:id="rId20"/>
    <p:sldLayoutId id="2147484030" r:id="rId21"/>
    <p:sldLayoutId id="2147484031" r:id="rId22"/>
    <p:sldLayoutId id="2147484032" r:id="rId23"/>
    <p:sldLayoutId id="2147484033" r:id="rId2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6">
          <p15:clr>
            <a:srgbClr val="F26B43"/>
          </p15:clr>
        </p15:guide>
        <p15:guide id="2" pos="2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CustomerSupport@pcgus.co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Relationship Id="rId6" Type="http://schemas.openxmlformats.org/officeDocument/2006/relationships/hyperlink" Target="mailto:sdoyle@pcgus.com" TargetMode="External"/><Relationship Id="rId5" Type="http://schemas.openxmlformats.org/officeDocument/2006/relationships/image" Target="../media/image9.png"/><Relationship Id="rId4" Type="http://schemas.openxmlformats.org/officeDocument/2006/relationships/hyperlink" Target="mailto:WSIPC@ieponline.com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CD09DFC-1397-49A2-986A-3FCDCB9B2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8420" y="2084438"/>
            <a:ext cx="7394799" cy="870101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IEP Online 3.0 Writeback</a:t>
            </a:r>
            <a:endParaRPr lang="en-US" sz="360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31BF199-6FF1-8394-9C8D-8EEB88AAA5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08420" y="4541694"/>
            <a:ext cx="3022016" cy="8586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09/30/26</a:t>
            </a:r>
          </a:p>
          <a:p>
            <a:endParaRPr lang="en-U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C8D51AEA-227E-D2A6-BE6A-71EF0D05A583}"/>
              </a:ext>
            </a:extLst>
          </p:cNvPr>
          <p:cNvSpPr/>
          <p:nvPr/>
        </p:nvSpPr>
        <p:spPr>
          <a:xfrm>
            <a:off x="2408420" y="3066221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6CE0E7"/>
                </a:solidFill>
              </a:rPr>
              <a:t>Project Status Update</a:t>
            </a:r>
            <a:endParaRPr lang="en-US" sz="25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A8123BB-A89B-4FAF-165D-1B96AE80AFF0}"/>
              </a:ext>
            </a:extLst>
          </p:cNvPr>
          <p:cNvSpPr/>
          <p:nvPr/>
        </p:nvSpPr>
        <p:spPr>
          <a:xfrm>
            <a:off x="2408419" y="3489771"/>
            <a:ext cx="6565647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E8F2F6"/>
                </a:solidFill>
              </a:rPr>
              <a:t>Where the work stands, what we have learned, and how we move toward deployment together.</a:t>
            </a:r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107093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70EE4-A729-E686-B1B0-D28988A77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71238213-3C92-5B85-79DA-21F2BD0B5D2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8" r="3538"/>
          <a:stretch/>
        </p:blipFill>
        <p:spPr>
          <a:xfrm>
            <a:off x="6623888" y="1409700"/>
            <a:ext cx="5568111" cy="5448299"/>
          </a:xfrm>
          <a:effectLst>
            <a:softEdge rad="228600"/>
          </a:effec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CB13568C-7CA8-3043-6F76-F93D27364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33374"/>
            <a:ext cx="4531024" cy="1147313"/>
          </a:xfrm>
        </p:spPr>
        <p:txBody>
          <a:bodyPr/>
          <a:lstStyle/>
          <a:p>
            <a:r>
              <a:rPr lang="en-US"/>
              <a:t>Today’s Agenda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15EC48-0BC6-A91C-7FB0-194057265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FFD16-B25A-457E-9C72-CDC3BAF3ACB3}" type="slidenum">
              <a:rPr kumimoji="0" lang="en-US" sz="1000" b="0" i="0" u="none" strike="noStrike" kern="1200" cap="none" spc="50" normalizeH="0" baseline="0" noProof="0" smtClean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5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A820BAC-BD57-97D1-D4FD-3A0FE055B1BC}"/>
              </a:ext>
            </a:extLst>
          </p:cNvPr>
          <p:cNvGrpSpPr/>
          <p:nvPr/>
        </p:nvGrpSpPr>
        <p:grpSpPr>
          <a:xfrm>
            <a:off x="381725" y="6064454"/>
            <a:ext cx="11378142" cy="626074"/>
            <a:chOff x="381725" y="6064454"/>
            <a:chExt cx="11378142" cy="626074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27F83C6-972A-5F94-8DBF-33F3D36F65CE}"/>
                </a:ext>
              </a:extLst>
            </p:cNvPr>
            <p:cNvCxnSpPr>
              <a:cxnSpLocks/>
            </p:cNvCxnSpPr>
            <p:nvPr/>
          </p:nvCxnSpPr>
          <p:spPr>
            <a:xfrm>
              <a:off x="381725" y="6377491"/>
              <a:ext cx="4801463" cy="0"/>
            </a:xfrm>
            <a:prstGeom prst="line">
              <a:avLst/>
            </a:prstGeom>
            <a:ln>
              <a:solidFill>
                <a:schemeClr val="bg2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4EBD8FB-F0BD-A810-4A02-602CBF047C29}"/>
                </a:ext>
              </a:extLst>
            </p:cNvPr>
            <p:cNvGrpSpPr/>
            <p:nvPr/>
          </p:nvGrpSpPr>
          <p:grpSpPr>
            <a:xfrm>
              <a:off x="5183188" y="6064454"/>
              <a:ext cx="6576679" cy="626074"/>
              <a:chOff x="5183188" y="6064454"/>
              <a:chExt cx="6576679" cy="626074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DDD1F183-5DD9-0B35-0113-B25E13DDF9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408569" y="6377491"/>
                <a:ext cx="351298" cy="0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238BC361-D0F0-2FD4-36C7-94D3D1C870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0668000" y="6064454"/>
                <a:ext cx="626074" cy="626074"/>
              </a:xfrm>
              <a:prstGeom prst="roundRect">
                <a:avLst>
                  <a:gd name="adj" fmla="val 20396"/>
                </a:avLst>
              </a:prstGeom>
              <a:ln>
                <a:noFill/>
              </a:ln>
              <a:effectLst/>
            </p:spPr>
          </p:pic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3B546E2A-9B51-75A0-AB88-844331A439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83188" y="6377491"/>
                <a:ext cx="5368131" cy="0"/>
              </a:xfrm>
              <a:prstGeom prst="line">
                <a:avLst/>
              </a:prstGeom>
              <a:ln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23EA4ABA-1763-2548-F47E-6F79708534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2899" y="1414012"/>
            <a:ext cx="7902603" cy="426447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Welcome and why we are here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Writeback project overview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Project readiness summary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SIS process and responses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District interest and Cohort 1 engagement</a:t>
            </a:r>
          </a:p>
          <a:p>
            <a:endParaRPr lang="en-US" sz="1800"/>
          </a:p>
          <a:p>
            <a:r>
              <a:rPr lang="en-US" sz="180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694641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53985-E36B-A2FE-E612-0C91FAAAC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91" y="1102093"/>
            <a:ext cx="11392617" cy="1015995"/>
          </a:xfrm>
        </p:spPr>
        <p:txBody>
          <a:bodyPr>
            <a:normAutofit/>
          </a:bodyPr>
          <a:lstStyle/>
          <a:p>
            <a:r>
              <a:rPr lang="en-US" sz="2800">
                <a:solidFill>
                  <a:srgbClr val="A11B7E"/>
                </a:solidFill>
              </a:rPr>
              <a:t>Goal: Provide districts and stakeholders with a clear picture of progress, readiness, and what comes next.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73CED2-871E-BEA3-64FE-93D79B1E8805}"/>
              </a:ext>
            </a:extLst>
          </p:cNvPr>
          <p:cNvSpPr txBox="1">
            <a:spLocks/>
          </p:cNvSpPr>
          <p:nvPr/>
        </p:nvSpPr>
        <p:spPr>
          <a:xfrm>
            <a:off x="399690" y="493191"/>
            <a:ext cx="11392617" cy="419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1" kern="120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092B4C"/>
                </a:solidFill>
              </a:rPr>
              <a:t>Why this gathering matters</a:t>
            </a:r>
            <a:endParaRPr lang="en-US" sz="3600"/>
          </a:p>
        </p:txBody>
      </p:sp>
      <p:graphicFrame>
        <p:nvGraphicFramePr>
          <p:cNvPr id="34" name="Diagram 33">
            <a:extLst>
              <a:ext uri="{FF2B5EF4-FFF2-40B4-BE49-F238E27FC236}">
                <a16:creationId xmlns:a16="http://schemas.microsoft.com/office/drawing/2014/main" id="{0B8196BD-A167-47D4-E511-311670BB30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8636382"/>
              </p:ext>
            </p:extLst>
          </p:nvPr>
        </p:nvGraphicFramePr>
        <p:xfrm>
          <a:off x="399690" y="2508972"/>
          <a:ext cx="10964996" cy="3209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59581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1353A-E411-F9C8-FBB5-23338524C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58707-38EE-C623-99C9-8DB43905D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91" y="365126"/>
            <a:ext cx="11392617" cy="419966"/>
          </a:xfrm>
        </p:spPr>
        <p:txBody>
          <a:bodyPr>
            <a:normAutofit fontScale="90000"/>
          </a:bodyPr>
          <a:lstStyle/>
          <a:p>
            <a:r>
              <a:rPr lang="en-US" sz="3600"/>
              <a:t>Writeback project overview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4E2C847-955C-F296-1F5C-5095E21B123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6435" y="868834"/>
          <a:ext cx="11943958" cy="5120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 1">
            <a:extLst>
              <a:ext uri="{FF2B5EF4-FFF2-40B4-BE49-F238E27FC236}">
                <a16:creationId xmlns:a16="http://schemas.microsoft.com/office/drawing/2014/main" id="{48DA6D13-C9B5-5451-5D28-7BE46D75C4E7}"/>
              </a:ext>
            </a:extLst>
          </p:cNvPr>
          <p:cNvSpPr/>
          <p:nvPr/>
        </p:nvSpPr>
        <p:spPr>
          <a:xfrm>
            <a:off x="504888" y="896174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C7185"/>
                </a:solidFill>
              </a:rPr>
              <a:t>A high-level view of the information flow and feedback loop.</a:t>
            </a:r>
            <a:endParaRPr lang="en-US" sz="1300"/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966027C2-1ACC-FADF-B539-68621096F5DB}"/>
              </a:ext>
            </a:extLst>
          </p:cNvPr>
          <p:cNvSpPr/>
          <p:nvPr/>
        </p:nvSpPr>
        <p:spPr>
          <a:xfrm>
            <a:off x="777240" y="2011680"/>
            <a:ext cx="3063240" cy="14630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6A6B6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0623F7ED-F899-A64E-81BE-446D50F4EAD3}"/>
              </a:ext>
            </a:extLst>
          </p:cNvPr>
          <p:cNvSpPr/>
          <p:nvPr/>
        </p:nvSpPr>
        <p:spPr>
          <a:xfrm>
            <a:off x="978408" y="2331720"/>
            <a:ext cx="658368" cy="658368"/>
          </a:xfrm>
          <a:prstGeom prst="ellipse">
            <a:avLst/>
          </a:prstGeom>
          <a:solidFill>
            <a:srgbClr val="16A6B6"/>
          </a:solidFill>
          <a:ln w="12700">
            <a:solidFill>
              <a:srgbClr val="16A6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CF64EA08-C000-3075-2D93-5A8E993BF973}"/>
              </a:ext>
            </a:extLst>
          </p:cNvPr>
          <p:cNvSpPr/>
          <p:nvPr/>
        </p:nvSpPr>
        <p:spPr>
          <a:xfrm>
            <a:off x="978408" y="251460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</a:rPr>
              <a:t>1</a:t>
            </a:r>
            <a:endParaRPr lang="en-US" sz="130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BF7C4B96-8EBF-0D52-0261-F97DA18BC0B7}"/>
              </a:ext>
            </a:extLst>
          </p:cNvPr>
          <p:cNvSpPr/>
          <p:nvPr/>
        </p:nvSpPr>
        <p:spPr>
          <a:xfrm>
            <a:off x="1801368" y="224028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8324A"/>
                </a:solidFill>
              </a:rPr>
              <a:t>IEP Online 3.0</a:t>
            </a:r>
            <a:endParaRPr lang="en-US" sz="1600"/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504DE64C-AD81-A3BA-2934-0CE161BA82C4}"/>
              </a:ext>
            </a:extLst>
          </p:cNvPr>
          <p:cNvSpPr/>
          <p:nvPr/>
        </p:nvSpPr>
        <p:spPr>
          <a:xfrm>
            <a:off x="1801368" y="2743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>
                <a:solidFill>
                  <a:srgbClr val="5C7185"/>
                </a:solidFill>
              </a:rPr>
              <a:t>Publishes the writeback file</a:t>
            </a:r>
            <a:endParaRPr lang="en-US" sz="1100"/>
          </a:p>
        </p:txBody>
      </p:sp>
      <p:sp>
        <p:nvSpPr>
          <p:cNvPr id="19" name="Shape 7">
            <a:extLst>
              <a:ext uri="{FF2B5EF4-FFF2-40B4-BE49-F238E27FC236}">
                <a16:creationId xmlns:a16="http://schemas.microsoft.com/office/drawing/2014/main" id="{587E3FA3-42EE-A8C1-EAE9-9CD3B8BA04BC}"/>
              </a:ext>
            </a:extLst>
          </p:cNvPr>
          <p:cNvSpPr/>
          <p:nvPr/>
        </p:nvSpPr>
        <p:spPr>
          <a:xfrm>
            <a:off x="3853428" y="2487168"/>
            <a:ext cx="777240" cy="502920"/>
          </a:xfrm>
          <a:prstGeom prst="chevron">
            <a:avLst/>
          </a:prstGeom>
          <a:solidFill>
            <a:srgbClr val="AFCBD6"/>
          </a:solidFill>
          <a:ln w="12700">
            <a:solidFill>
              <a:srgbClr val="AFCB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8">
            <a:extLst>
              <a:ext uri="{FF2B5EF4-FFF2-40B4-BE49-F238E27FC236}">
                <a16:creationId xmlns:a16="http://schemas.microsoft.com/office/drawing/2014/main" id="{3022FD52-7ED1-149C-90F1-51D7C2F69CD6}"/>
              </a:ext>
            </a:extLst>
          </p:cNvPr>
          <p:cNvSpPr/>
          <p:nvPr/>
        </p:nvSpPr>
        <p:spPr>
          <a:xfrm>
            <a:off x="4526280" y="2011680"/>
            <a:ext cx="3063240" cy="14630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34F7F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5D1321C4-9625-22BD-1500-A4299BBCFFD9}"/>
              </a:ext>
            </a:extLst>
          </p:cNvPr>
          <p:cNvSpPr/>
          <p:nvPr/>
        </p:nvSpPr>
        <p:spPr>
          <a:xfrm>
            <a:off x="4727448" y="2331720"/>
            <a:ext cx="658368" cy="658368"/>
          </a:xfrm>
          <a:prstGeom prst="ellipse">
            <a:avLst/>
          </a:prstGeom>
          <a:solidFill>
            <a:srgbClr val="134F7F"/>
          </a:solidFill>
          <a:ln w="12700">
            <a:solidFill>
              <a:srgbClr val="134F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850F2758-E8CA-B3C4-13CD-AFD8EAF8D79F}"/>
              </a:ext>
            </a:extLst>
          </p:cNvPr>
          <p:cNvSpPr/>
          <p:nvPr/>
        </p:nvSpPr>
        <p:spPr>
          <a:xfrm>
            <a:off x="4727448" y="251460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</a:rPr>
              <a:t>2</a:t>
            </a:r>
            <a:endParaRPr lang="en-US" sz="1300"/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52BEFB3C-382B-BB0B-75A7-3DBA90166141}"/>
              </a:ext>
            </a:extLst>
          </p:cNvPr>
          <p:cNvSpPr/>
          <p:nvPr/>
        </p:nvSpPr>
        <p:spPr>
          <a:xfrm>
            <a:off x="5550408" y="224028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8324A"/>
                </a:solidFill>
              </a:rPr>
              <a:t>District / WSIPC</a:t>
            </a:r>
            <a:endParaRPr lang="en-US" sz="1600"/>
          </a:p>
        </p:txBody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FB1946C4-FEE7-9993-FE38-AC1A738CD6C0}"/>
              </a:ext>
            </a:extLst>
          </p:cNvPr>
          <p:cNvSpPr/>
          <p:nvPr/>
        </p:nvSpPr>
        <p:spPr>
          <a:xfrm>
            <a:off x="5550408" y="2743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5C7185"/>
                </a:solidFill>
              </a:rPr>
              <a:t>Transfers and loads the file</a:t>
            </a:r>
            <a:endParaRPr lang="en-US" sz="1100"/>
          </a:p>
        </p:txBody>
      </p:sp>
      <p:sp>
        <p:nvSpPr>
          <p:cNvPr id="31" name="Shape 13">
            <a:extLst>
              <a:ext uri="{FF2B5EF4-FFF2-40B4-BE49-F238E27FC236}">
                <a16:creationId xmlns:a16="http://schemas.microsoft.com/office/drawing/2014/main" id="{373FFD44-358F-8817-7B63-1279D287D303}"/>
              </a:ext>
            </a:extLst>
          </p:cNvPr>
          <p:cNvSpPr/>
          <p:nvPr/>
        </p:nvSpPr>
        <p:spPr>
          <a:xfrm>
            <a:off x="7602468" y="2487168"/>
            <a:ext cx="777240" cy="502920"/>
          </a:xfrm>
          <a:prstGeom prst="chevron">
            <a:avLst/>
          </a:prstGeom>
          <a:solidFill>
            <a:srgbClr val="AFCBD6"/>
          </a:solidFill>
          <a:ln w="12700">
            <a:solidFill>
              <a:srgbClr val="AFCB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14">
            <a:extLst>
              <a:ext uri="{FF2B5EF4-FFF2-40B4-BE49-F238E27FC236}">
                <a16:creationId xmlns:a16="http://schemas.microsoft.com/office/drawing/2014/main" id="{75A91755-0DF7-7D3C-606C-E8833A2D4639}"/>
              </a:ext>
            </a:extLst>
          </p:cNvPr>
          <p:cNvSpPr/>
          <p:nvPr/>
        </p:nvSpPr>
        <p:spPr>
          <a:xfrm>
            <a:off x="8275320" y="2011680"/>
            <a:ext cx="3063240" cy="14630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6B64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5" name="Shape 15">
            <a:extLst>
              <a:ext uri="{FF2B5EF4-FFF2-40B4-BE49-F238E27FC236}">
                <a16:creationId xmlns:a16="http://schemas.microsoft.com/office/drawing/2014/main" id="{A281C013-F162-89F1-7A0C-3E9C00548676}"/>
              </a:ext>
            </a:extLst>
          </p:cNvPr>
          <p:cNvSpPr/>
          <p:nvPr/>
        </p:nvSpPr>
        <p:spPr>
          <a:xfrm>
            <a:off x="8476488" y="2331720"/>
            <a:ext cx="658368" cy="658368"/>
          </a:xfrm>
          <a:prstGeom prst="ellipse">
            <a:avLst/>
          </a:prstGeom>
          <a:solidFill>
            <a:srgbClr val="E6B64C"/>
          </a:solidFill>
          <a:ln w="12700">
            <a:solidFill>
              <a:srgbClr val="E6B6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16">
            <a:extLst>
              <a:ext uri="{FF2B5EF4-FFF2-40B4-BE49-F238E27FC236}">
                <a16:creationId xmlns:a16="http://schemas.microsoft.com/office/drawing/2014/main" id="{0A3CF11E-D3AE-317B-B59E-E7AF0B2754A1}"/>
              </a:ext>
            </a:extLst>
          </p:cNvPr>
          <p:cNvSpPr/>
          <p:nvPr/>
        </p:nvSpPr>
        <p:spPr>
          <a:xfrm>
            <a:off x="8476488" y="251460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092B4C"/>
                </a:solidFill>
              </a:rPr>
              <a:t>3</a:t>
            </a:r>
            <a:endParaRPr lang="en-US" sz="1300"/>
          </a:p>
        </p:txBody>
      </p:sp>
      <p:sp>
        <p:nvSpPr>
          <p:cNvPr id="39" name="Text 17">
            <a:extLst>
              <a:ext uri="{FF2B5EF4-FFF2-40B4-BE49-F238E27FC236}">
                <a16:creationId xmlns:a16="http://schemas.microsoft.com/office/drawing/2014/main" id="{7AD6CA22-331D-8140-9DD2-43F0F4803663}"/>
              </a:ext>
            </a:extLst>
          </p:cNvPr>
          <p:cNvSpPr/>
          <p:nvPr/>
        </p:nvSpPr>
        <p:spPr>
          <a:xfrm>
            <a:off x="9299448" y="224028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8324A"/>
                </a:solidFill>
              </a:rPr>
              <a:t>Student Information System</a:t>
            </a:r>
            <a:endParaRPr lang="en-US" sz="1600"/>
          </a:p>
        </p:txBody>
      </p:sp>
      <p:sp>
        <p:nvSpPr>
          <p:cNvPr id="41" name="Text 18">
            <a:extLst>
              <a:ext uri="{FF2B5EF4-FFF2-40B4-BE49-F238E27FC236}">
                <a16:creationId xmlns:a16="http://schemas.microsoft.com/office/drawing/2014/main" id="{9BCE15B8-0996-3BB1-65AF-6F55522B8E1D}"/>
              </a:ext>
            </a:extLst>
          </p:cNvPr>
          <p:cNvSpPr/>
          <p:nvPr/>
        </p:nvSpPr>
        <p:spPr>
          <a:xfrm>
            <a:off x="9299448" y="2743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5C7185"/>
                </a:solidFill>
              </a:rPr>
              <a:t>Processes records and returns responses</a:t>
            </a:r>
            <a:endParaRPr lang="en-US" sz="1100"/>
          </a:p>
        </p:txBody>
      </p:sp>
      <p:sp>
        <p:nvSpPr>
          <p:cNvPr id="43" name="Shape 19">
            <a:extLst>
              <a:ext uri="{FF2B5EF4-FFF2-40B4-BE49-F238E27FC236}">
                <a16:creationId xmlns:a16="http://schemas.microsoft.com/office/drawing/2014/main" id="{C8945D22-39C3-9F89-F432-E01B302E553B}"/>
              </a:ext>
            </a:extLst>
          </p:cNvPr>
          <p:cNvSpPr/>
          <p:nvPr/>
        </p:nvSpPr>
        <p:spPr>
          <a:xfrm>
            <a:off x="1920240" y="4434840"/>
            <a:ext cx="8321040" cy="914400"/>
          </a:xfrm>
          <a:prstGeom prst="roundRect">
            <a:avLst/>
          </a:prstGeom>
          <a:solidFill>
            <a:srgbClr val="EAF5F7"/>
          </a:solidFill>
          <a:ln w="12700">
            <a:solidFill>
              <a:srgbClr val="B7D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20">
            <a:extLst>
              <a:ext uri="{FF2B5EF4-FFF2-40B4-BE49-F238E27FC236}">
                <a16:creationId xmlns:a16="http://schemas.microsoft.com/office/drawing/2014/main" id="{7786884C-C19A-5F0B-F739-1C8402008B75}"/>
              </a:ext>
            </a:extLst>
          </p:cNvPr>
          <p:cNvSpPr/>
          <p:nvPr/>
        </p:nvSpPr>
        <p:spPr>
          <a:xfrm>
            <a:off x="2240280" y="4718304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18324A"/>
                </a:solidFill>
              </a:rPr>
              <a:t>Response loop: SIS processing results help identify records that succeeded, require review, or need correction before the next cycle.</a:t>
            </a:r>
            <a:endParaRPr lang="en-US" sz="1400"/>
          </a:p>
        </p:txBody>
      </p:sp>
      <p:sp>
        <p:nvSpPr>
          <p:cNvPr id="47" name="Shape 21">
            <a:extLst>
              <a:ext uri="{FF2B5EF4-FFF2-40B4-BE49-F238E27FC236}">
                <a16:creationId xmlns:a16="http://schemas.microsoft.com/office/drawing/2014/main" id="{8AD70B4A-958D-A7C8-FAD6-84D64F740753}"/>
              </a:ext>
            </a:extLst>
          </p:cNvPr>
          <p:cNvSpPr/>
          <p:nvPr/>
        </p:nvSpPr>
        <p:spPr>
          <a:xfrm rot="10800000">
            <a:off x="3246120" y="3520440"/>
            <a:ext cx="6860832" cy="800707"/>
          </a:xfrm>
          <a:prstGeom prst="arc">
            <a:avLst>
              <a:gd name="adj1" fmla="val 10667642"/>
              <a:gd name="adj2" fmla="val 0"/>
            </a:avLst>
          </a:prstGeom>
          <a:solidFill>
            <a:srgbClr val="FFFFFF">
              <a:alpha val="0"/>
            </a:srgbClr>
          </a:solidFill>
          <a:ln w="25400">
            <a:solidFill>
              <a:srgbClr val="16A6B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560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DFA11-32A8-133A-A7E6-4BF5DF642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0C542-8B06-DB9A-B906-1A3B603C8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91" y="365126"/>
            <a:ext cx="11392617" cy="419966"/>
          </a:xfrm>
        </p:spPr>
        <p:txBody>
          <a:bodyPr>
            <a:normAutofit fontScale="90000"/>
          </a:bodyPr>
          <a:lstStyle/>
          <a:p>
            <a:r>
              <a:rPr lang="en-US" sz="3600"/>
              <a:t>How did we get here?</a:t>
            </a:r>
            <a:endParaRPr lang="en-US"/>
          </a:p>
        </p:txBody>
      </p:sp>
      <p:sp>
        <p:nvSpPr>
          <p:cNvPr id="7" name="Timeline line"/>
          <p:cNvSpPr/>
          <p:nvPr/>
        </p:nvSpPr>
        <p:spPr>
          <a:xfrm>
            <a:off x="2446020" y="1901190"/>
            <a:ext cx="7315200" cy="38100"/>
          </a:xfrm>
          <a:prstGeom prst="rect">
            <a:avLst/>
          </a:prstGeom>
          <a:solidFill>
            <a:srgbClr val="D5E0E8"/>
          </a:solidFill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en-US"/>
          </a:p>
        </p:txBody>
      </p:sp>
      <p:sp>
        <p:nvSpPr>
          <p:cNvPr id="10" name="Step 1 marker"/>
          <p:cNvSpPr/>
          <p:nvPr/>
        </p:nvSpPr>
        <p:spPr>
          <a:xfrm>
            <a:off x="2171700" y="1645920"/>
            <a:ext cx="548640" cy="548640"/>
          </a:xfrm>
          <a:prstGeom prst="ellipse">
            <a:avLst/>
          </a:prstGeom>
          <a:solidFill>
            <a:srgbClr val="092B4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8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1" name="Step 1 card"/>
          <p:cNvSpPr/>
          <p:nvPr/>
        </p:nvSpPr>
        <p:spPr>
          <a:xfrm>
            <a:off x="777240" y="2423160"/>
            <a:ext cx="3337560" cy="3337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E0E8"/>
            </a:solidFill>
          </a:ln>
        </p:spPr>
        <p:txBody>
          <a:bodyPr wrap="square" lIns="182880" tIns="182880" rIns="182880" bIns="182880" rtlCol="0" anchor="t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100" b="1">
                <a:solidFill>
                  <a:srgbClr val="16A6B6"/>
                </a:solidFill>
              </a:rPr>
              <a:t>BEFORE THE 3.0 LAUNCH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800" b="1">
                <a:solidFill>
                  <a:srgbClr val="18324A"/>
                </a:solidFill>
              </a:rPr>
              <a:t>Extract developed</a:t>
            </a:r>
          </a:p>
          <a:p>
            <a:pPr marL="0" indent="0">
              <a:spcBef>
                <a:spcPts val="900"/>
              </a:spcBef>
              <a:buNone/>
            </a:pPr>
            <a:r>
              <a:rPr lang="en-US" sz="1400">
                <a:solidFill>
                  <a:srgbClr val="5C7185"/>
                </a:solidFill>
              </a:rPr>
              <a:t>Prior to the launch of IOL 3.0, a writeback integration extract was developed so that writeback service could continue following the 3.0 roll-out.</a:t>
            </a:r>
          </a:p>
        </p:txBody>
      </p:sp>
      <p:sp>
        <p:nvSpPr>
          <p:cNvPr id="12" name="Step 2 marker"/>
          <p:cNvSpPr/>
          <p:nvPr/>
        </p:nvSpPr>
        <p:spPr>
          <a:xfrm>
            <a:off x="5829300" y="1645920"/>
            <a:ext cx="548640" cy="548640"/>
          </a:xfrm>
          <a:prstGeom prst="ellipse">
            <a:avLst/>
          </a:prstGeom>
          <a:solidFill>
            <a:srgbClr val="092B4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8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Step 2 card"/>
          <p:cNvSpPr/>
          <p:nvPr/>
        </p:nvSpPr>
        <p:spPr>
          <a:xfrm>
            <a:off x="4434840" y="2423160"/>
            <a:ext cx="3337560" cy="3337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E0E8"/>
            </a:solidFill>
          </a:ln>
        </p:spPr>
        <p:txBody>
          <a:bodyPr wrap="square" lIns="182880" tIns="182880" rIns="182880" bIns="182880" rtlCol="0" anchor="t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100" b="1">
                <a:solidFill>
                  <a:srgbClr val="16A6B6"/>
                </a:solidFill>
              </a:rPr>
              <a:t>AFTER THE 3.0 RELEASE</a:t>
            </a:r>
          </a:p>
          <a:p>
            <a:pPr>
              <a:spcBef>
                <a:spcPts val="300"/>
              </a:spcBef>
            </a:pPr>
            <a:r>
              <a:rPr lang="en-US" sz="1800" b="1">
                <a:solidFill>
                  <a:srgbClr val="18324A"/>
                </a:solidFill>
              </a:rPr>
              <a:t>Unexpected changes observed</a:t>
            </a:r>
            <a:endParaRPr lang="en-US" sz="1800" b="1">
              <a:solidFill>
                <a:srgbClr val="18324A"/>
              </a:solidFill>
              <a:cs typeface="Arial"/>
            </a:endParaRPr>
          </a:p>
          <a:p>
            <a:pPr>
              <a:spcBef>
                <a:spcPts val="900"/>
              </a:spcBef>
            </a:pPr>
            <a:r>
              <a:rPr lang="en-US" sz="1400">
                <a:solidFill>
                  <a:srgbClr val="5C7185"/>
                </a:solidFill>
              </a:rPr>
              <a:t>Following the release of 3.0, a version of the writeback was generated and submitted. When reviewing writeback data against district SIS' data, a number of differences in student records were observed that were not expected.</a:t>
            </a:r>
            <a:endParaRPr lang="en-US" sz="1400">
              <a:solidFill>
                <a:srgbClr val="5C7185"/>
              </a:solidFill>
              <a:cs typeface="Arial"/>
            </a:endParaRPr>
          </a:p>
        </p:txBody>
      </p:sp>
      <p:sp>
        <p:nvSpPr>
          <p:cNvPr id="14" name="Step 3 marker"/>
          <p:cNvSpPr/>
          <p:nvPr/>
        </p:nvSpPr>
        <p:spPr>
          <a:xfrm>
            <a:off x="9486900" y="1645920"/>
            <a:ext cx="548640" cy="548640"/>
          </a:xfrm>
          <a:prstGeom prst="ellipse">
            <a:avLst/>
          </a:prstGeom>
          <a:solidFill>
            <a:srgbClr val="E6B64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800" b="1">
                <a:solidFill>
                  <a:srgbClr val="092B4C"/>
                </a:solidFill>
              </a:rPr>
              <a:t>3</a:t>
            </a:r>
          </a:p>
        </p:txBody>
      </p:sp>
      <p:sp>
        <p:nvSpPr>
          <p:cNvPr id="15" name="Step 3 card"/>
          <p:cNvSpPr/>
          <p:nvPr/>
        </p:nvSpPr>
        <p:spPr>
          <a:xfrm>
            <a:off x="8092440" y="2423160"/>
            <a:ext cx="3337560" cy="3337560"/>
          </a:xfrm>
          <a:prstGeom prst="roundRect">
            <a:avLst/>
          </a:prstGeom>
          <a:solidFill>
            <a:srgbClr val="092B4C"/>
          </a:solidFill>
          <a:ln w="12700">
            <a:solidFill>
              <a:srgbClr val="092B4C"/>
            </a:solidFill>
          </a:ln>
        </p:spPr>
        <p:txBody>
          <a:bodyPr wrap="square" lIns="182880" tIns="182880" rIns="182880" bIns="182880" rtlCol="0" anchor="t"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100" b="1">
                <a:solidFill>
                  <a:srgbClr val="E6B64C"/>
                </a:solidFill>
              </a:rPr>
              <a:t>PROTECTING DISTRICT DATA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800" b="1">
                <a:solidFill>
                  <a:srgbClr val="FFFFFF"/>
                </a:solidFill>
              </a:rPr>
              <a:t>Writeback paused</a:t>
            </a:r>
            <a:endParaRPr lang="en-US" sz="1800" b="1">
              <a:solidFill>
                <a:srgbClr val="FFFFFF"/>
              </a:solidFill>
              <a:cs typeface="Arial"/>
            </a:endParaRPr>
          </a:p>
          <a:p>
            <a:pPr>
              <a:spcBef>
                <a:spcPts val="900"/>
              </a:spcBef>
            </a:pPr>
            <a:r>
              <a:rPr lang="en-US" sz="1400">
                <a:solidFill>
                  <a:srgbClr val="D8E6EE"/>
                </a:solidFill>
              </a:rPr>
              <a:t>To protect known good data in district SIS', the writeback process was stopped. </a:t>
            </a:r>
          </a:p>
          <a:p>
            <a:pPr>
              <a:spcBef>
                <a:spcPts val="900"/>
              </a:spcBef>
            </a:pPr>
            <a:r>
              <a:rPr lang="en-US" sz="1400">
                <a:solidFill>
                  <a:srgbClr val="D8E6EE"/>
                </a:solidFill>
              </a:rPr>
              <a:t>On initial review of findings, and the remediation efforts required to address those findings, guidance was provided to manually update records, ensuring they were correct for start of school counts.</a:t>
            </a:r>
            <a:endParaRPr lang="en-US" sz="1400">
              <a:solidFill>
                <a:srgbClr val="D8E6EE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6438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CA927-8716-D947-8A78-4056F35CE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23831-D450-39E0-5522-8B51FD3D0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91" y="365126"/>
            <a:ext cx="11392617" cy="419966"/>
          </a:xfrm>
        </p:spPr>
        <p:txBody>
          <a:bodyPr>
            <a:normAutofit fontScale="90000"/>
          </a:bodyPr>
          <a:lstStyle/>
          <a:p>
            <a:r>
              <a:rPr lang="en-US" sz="3600"/>
              <a:t>Initial remediation strategy – 2 parallel efforts</a:t>
            </a:r>
            <a:endParaRPr lang="en-US"/>
          </a:p>
        </p:txBody>
      </p:sp>
      <p:sp>
        <p:nvSpPr>
          <p:cNvPr id="6" name="Workstream 1 card"/>
          <p:cNvSpPr/>
          <p:nvPr/>
        </p:nvSpPr>
        <p:spPr>
          <a:xfrm>
            <a:off x="777240" y="1188720"/>
            <a:ext cx="5212080" cy="3200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E0E8"/>
            </a:solidFill>
          </a:ln>
        </p:spPr>
        <p:txBody>
          <a:bodyPr wrap="square" lIns="228600" tIns="228600" rIns="228600" bIns="228600" rtlCol="0" anchor="t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100" b="1">
                <a:solidFill>
                  <a:srgbClr val="16A6B6"/>
                </a:solidFill>
              </a:rPr>
              <a:t>WORKSTREAM 1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800" b="1">
                <a:solidFill>
                  <a:srgbClr val="18324A"/>
                </a:solidFill>
              </a:rPr>
              <a:t>Develop a manual file for the start of counts</a:t>
            </a:r>
            <a:endParaRPr lang="en-US" sz="1800" b="1">
              <a:solidFill>
                <a:srgbClr val="18324A"/>
              </a:solidFill>
              <a:cs typeface="Arial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1400" b="1">
                <a:solidFill>
                  <a:srgbClr val="18324A"/>
                </a:solidFill>
              </a:rPr>
              <a:t>Approach</a:t>
            </a:r>
            <a:endParaRPr lang="en-US" sz="1400" b="1">
              <a:solidFill>
                <a:srgbClr val="18324A"/>
              </a:solidFill>
              <a:cs typeface="Arial"/>
            </a:endParaRPr>
          </a:p>
          <a:p>
            <a:pPr>
              <a:spcBef>
                <a:spcPts val="300"/>
              </a:spcBef>
            </a:pPr>
            <a:r>
              <a:rPr lang="en-US" sz="1400">
                <a:solidFill>
                  <a:srgbClr val="5C7185"/>
                </a:solidFill>
              </a:rPr>
              <a:t>Using enrollment data from IOL 3.0, along with student special education data submitted across multiple 2.0 writeback files, we manually constructed a writeback file for upload consideration.</a:t>
            </a:r>
            <a:endParaRPr lang="en-US" sz="1400">
              <a:solidFill>
                <a:srgbClr val="5C7185"/>
              </a:solidFill>
              <a:cs typeface="Arial" panose="020B0604020202020204"/>
            </a:endParaRPr>
          </a:p>
        </p:txBody>
      </p:sp>
      <p:sp>
        <p:nvSpPr>
          <p:cNvPr id="7" name="Result card"/>
          <p:cNvSpPr/>
          <p:nvPr/>
        </p:nvSpPr>
        <p:spPr>
          <a:xfrm>
            <a:off x="6217920" y="1188720"/>
            <a:ext cx="5212080" cy="3200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E0E8"/>
            </a:solidFill>
          </a:ln>
        </p:spPr>
        <p:txBody>
          <a:bodyPr wrap="square" lIns="228600" tIns="228600" rIns="228600" bIns="228600" rtlCol="0" anchor="t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100" b="1">
                <a:solidFill>
                  <a:srgbClr val="16A6B6"/>
                </a:solidFill>
              </a:rPr>
              <a:t>RESULT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800" b="1">
                <a:solidFill>
                  <a:srgbClr val="18324A"/>
                </a:solidFill>
              </a:rPr>
              <a:t>Although not perfect, data looked directionally good</a:t>
            </a:r>
            <a:endParaRPr lang="en-US" sz="1800" b="1">
              <a:solidFill>
                <a:srgbClr val="18324A"/>
              </a:solidFill>
              <a:cs typeface="Arial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1400">
                <a:solidFill>
                  <a:srgbClr val="5C7185"/>
                </a:solidFill>
              </a:rPr>
              <a:t>However, broad verification was not possible in the window needed.</a:t>
            </a:r>
            <a:endParaRPr lang="en-US" sz="1400">
              <a:solidFill>
                <a:srgbClr val="5C7185"/>
              </a:solidFill>
              <a:cs typeface="Arial"/>
            </a:endParaRPr>
          </a:p>
          <a:p>
            <a:pPr marL="0" indent="0">
              <a:spcBef>
                <a:spcPts val="900"/>
              </a:spcBef>
              <a:buNone/>
            </a:pPr>
            <a:r>
              <a:rPr lang="en-US" sz="1400" b="1">
                <a:solidFill>
                  <a:srgbClr val="18324A"/>
                </a:solidFill>
              </a:rPr>
              <a:t>Complicating factors:</a:t>
            </a:r>
            <a:endParaRPr lang="en-US" sz="1400" b="1">
              <a:solidFill>
                <a:srgbClr val="18324A"/>
              </a:solidFill>
              <a:cs typeface="Arial"/>
            </a:endParaRPr>
          </a:p>
          <a:p>
            <a:pPr marL="228600" indent="-228600">
              <a:spcBef>
                <a:spcPts val="400"/>
              </a:spcBef>
              <a:buClr>
                <a:srgbClr val="16A6B6"/>
              </a:buClr>
              <a:buFont typeface="Arial"/>
              <a:buChar char="•"/>
            </a:pPr>
            <a:r>
              <a:rPr lang="en-US" sz="1400">
                <a:solidFill>
                  <a:srgbClr val="5C7185"/>
                </a:solidFill>
              </a:rPr>
              <a:t>Users were updating student data directly in their SIS</a:t>
            </a:r>
            <a:endParaRPr lang="en-US" sz="1400">
              <a:solidFill>
                <a:srgbClr val="5C7185"/>
              </a:solidFill>
              <a:cs typeface="Arial"/>
            </a:endParaRPr>
          </a:p>
          <a:p>
            <a:pPr marL="228600" indent="-228600">
              <a:spcBef>
                <a:spcPts val="400"/>
              </a:spcBef>
              <a:buClr>
                <a:srgbClr val="16A6B6"/>
              </a:buClr>
              <a:buFont typeface="Arial"/>
              <a:buChar char="•"/>
            </a:pPr>
            <a:r>
              <a:rPr lang="en-US" sz="1400">
                <a:solidFill>
                  <a:srgbClr val="5C7185"/>
                </a:solidFill>
              </a:rPr>
              <a:t>Users were updating student data directly in 3.0</a:t>
            </a:r>
            <a:endParaRPr lang="en-US" sz="1400">
              <a:solidFill>
                <a:srgbClr val="5C7185"/>
              </a:solidFill>
              <a:cs typeface="Arial"/>
            </a:endParaRPr>
          </a:p>
          <a:p>
            <a:pPr marL="228600" indent="-228600">
              <a:spcBef>
                <a:spcPts val="400"/>
              </a:spcBef>
              <a:buClr>
                <a:srgbClr val="16A6B6"/>
              </a:buClr>
              <a:buFont typeface="Arial"/>
              <a:buChar char="•"/>
            </a:pPr>
            <a:r>
              <a:rPr lang="en-US" sz="1400">
                <a:solidFill>
                  <a:srgbClr val="5C7185"/>
                </a:solidFill>
              </a:rPr>
              <a:t>Ongoing enrollment changes at the start of the year shifted scope heavily</a:t>
            </a:r>
            <a:endParaRPr lang="en-US" sz="1400">
              <a:solidFill>
                <a:srgbClr val="5C7185"/>
              </a:solidFill>
              <a:cs typeface="Arial"/>
            </a:endParaRPr>
          </a:p>
        </p:txBody>
      </p:sp>
      <p:sp>
        <p:nvSpPr>
          <p:cNvPr id="8" name="Decision band"/>
          <p:cNvSpPr/>
          <p:nvPr/>
        </p:nvSpPr>
        <p:spPr>
          <a:xfrm>
            <a:off x="777240" y="4572000"/>
            <a:ext cx="10652760" cy="857832"/>
          </a:xfrm>
          <a:prstGeom prst="roundRect">
            <a:avLst>
              <a:gd name="adj" fmla="val 8000"/>
            </a:avLst>
          </a:prstGeom>
          <a:solidFill>
            <a:srgbClr val="092B4C"/>
          </a:solidFill>
          <a:ln w="12700">
            <a:solidFill>
              <a:srgbClr val="092B4C"/>
            </a:solidFill>
          </a:ln>
        </p:spPr>
        <p:txBody>
          <a:bodyPr wrap="square" lIns="182880" tIns="182880" rIns="182880" bIns="182880" rtlCol="0" anchor="ctr">
            <a:normAutofit fontScale="77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100" b="1">
                <a:solidFill>
                  <a:srgbClr val="E6B64C"/>
                </a:solidFill>
              </a:rPr>
              <a:t>DECISION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b="1">
                <a:solidFill>
                  <a:srgbClr val="FFFFFF"/>
                </a:solidFill>
              </a:rPr>
              <a:t>To protect work done by district staff and avoid confusion during a critical count window, we opted to not load the manual writeback file.</a:t>
            </a:r>
          </a:p>
        </p:txBody>
      </p:sp>
    </p:spTree>
    <p:extLst>
      <p:ext uri="{BB962C8B-B14F-4D97-AF65-F5344CB8AC3E}">
        <p14:creationId xmlns:p14="http://schemas.microsoft.com/office/powerpoint/2010/main" val="140627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2CF81-A8A0-481F-88F1-4A0AA96D3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079DA-05D4-182B-D36C-F683B8B07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91" y="365126"/>
            <a:ext cx="11392617" cy="419966"/>
          </a:xfrm>
        </p:spPr>
        <p:txBody>
          <a:bodyPr>
            <a:normAutofit fontScale="90000"/>
          </a:bodyPr>
          <a:lstStyle/>
          <a:p>
            <a:r>
              <a:rPr lang="en-US" sz="3600"/>
              <a:t>Initial remediation strategy – 2 parallel efforts</a:t>
            </a:r>
            <a:endParaRPr lang="en-US"/>
          </a:p>
        </p:txBody>
      </p:sp>
      <p:sp>
        <p:nvSpPr>
          <p:cNvPr id="3" name="Workstream 2 card"/>
          <p:cNvSpPr/>
          <p:nvPr/>
        </p:nvSpPr>
        <p:spPr>
          <a:xfrm>
            <a:off x="777240" y="1188720"/>
            <a:ext cx="5486400" cy="3997271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E0E8"/>
            </a:solidFill>
          </a:ln>
        </p:spPr>
        <p:txBody>
          <a:bodyPr wrap="square" lIns="228600" tIns="228600" rIns="228600" bIns="228600" rtlCol="0" anchor="t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100" b="1">
                <a:solidFill>
                  <a:srgbClr val="16A6B6"/>
                </a:solidFill>
              </a:rPr>
              <a:t>WORKSTREAM 2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800" b="1">
                <a:solidFill>
                  <a:srgbClr val="18324A"/>
                </a:solidFill>
              </a:rPr>
              <a:t>Identify and correct data representation in the 3.0 automated writeback</a:t>
            </a:r>
            <a:endParaRPr lang="en-US" sz="1800" b="1">
              <a:solidFill>
                <a:srgbClr val="18324A"/>
              </a:solidFill>
              <a:cs typeface="Arial"/>
            </a:endParaRPr>
          </a:p>
          <a:p>
            <a:pPr marL="342900" indent="-342900">
              <a:spcBef>
                <a:spcPts val="1200"/>
              </a:spcBef>
              <a:buClr>
                <a:srgbClr val="16A6B6"/>
              </a:buClr>
              <a:buSzPct val="100000"/>
              <a:buFont typeface="+mj-lt"/>
              <a:buAutoNum type="arabicPeriod"/>
            </a:pPr>
            <a:r>
              <a:rPr lang="en-US" sz="1400" b="1">
                <a:solidFill>
                  <a:srgbClr val="18324A"/>
                </a:solidFill>
              </a:rPr>
              <a:t>Conduct audit of data modeling</a:t>
            </a:r>
            <a:endParaRPr lang="en-US" sz="1400" b="1">
              <a:solidFill>
                <a:srgbClr val="18324A"/>
              </a:solidFill>
              <a:cs typeface="Arial"/>
            </a:endParaRPr>
          </a:p>
          <a:p>
            <a:pPr marL="571500" lvl="1" indent="-228600">
              <a:spcBef>
                <a:spcPts val="300"/>
              </a:spcBef>
              <a:buClr>
                <a:srgbClr val="16A6B6"/>
              </a:buClr>
              <a:buFont typeface="Arial"/>
              <a:buChar char="•"/>
            </a:pPr>
            <a:r>
              <a:rPr lang="en-US" sz="1300">
                <a:solidFill>
                  <a:srgbClr val="5C7185"/>
                </a:solidFill>
              </a:rPr>
              <a:t>Update, re-migrate, and re-map problem data elements</a:t>
            </a:r>
            <a:endParaRPr lang="en-US" sz="1300">
              <a:solidFill>
                <a:srgbClr val="5C7185"/>
              </a:solidFill>
              <a:cs typeface="Arial"/>
            </a:endParaRPr>
          </a:p>
          <a:p>
            <a:pPr marL="571500" lvl="1" indent="-228600">
              <a:spcBef>
                <a:spcPts val="300"/>
              </a:spcBef>
              <a:buClr>
                <a:srgbClr val="16A6B6"/>
              </a:buClr>
              <a:buFont typeface="Arial"/>
              <a:buChar char="•"/>
            </a:pPr>
            <a:r>
              <a:rPr lang="en-US" sz="1300">
                <a:solidFill>
                  <a:srgbClr val="5C7185"/>
                </a:solidFill>
              </a:rPr>
              <a:t>Developing new backend representations to avoid conflicts with user activities in 3.0</a:t>
            </a:r>
            <a:endParaRPr lang="en-US" sz="1300">
              <a:solidFill>
                <a:srgbClr val="5C7185"/>
              </a:solidFill>
              <a:cs typeface="Arial"/>
            </a:endParaRPr>
          </a:p>
          <a:p>
            <a:pPr marL="342900" indent="-342900">
              <a:spcBef>
                <a:spcPts val="900"/>
              </a:spcBef>
              <a:buClr>
                <a:srgbClr val="16A6B6"/>
              </a:buClr>
              <a:buSzPct val="100000"/>
              <a:buFont typeface="+mj-lt"/>
              <a:buAutoNum type="arabicPeriod"/>
            </a:pPr>
            <a:r>
              <a:rPr lang="en-US" sz="1400" b="1">
                <a:solidFill>
                  <a:srgbClr val="18324A"/>
                </a:solidFill>
              </a:rPr>
              <a:t>Conduct audit of extraction logic</a:t>
            </a:r>
            <a:endParaRPr lang="en-US" sz="1400" b="1">
              <a:solidFill>
                <a:srgbClr val="18324A"/>
              </a:solidFill>
              <a:cs typeface="Arial"/>
            </a:endParaRPr>
          </a:p>
          <a:p>
            <a:pPr marL="342900" indent="-342900">
              <a:spcBef>
                <a:spcPts val="900"/>
              </a:spcBef>
              <a:buClr>
                <a:srgbClr val="16A6B6"/>
              </a:buClr>
              <a:buSzPct val="100000"/>
              <a:buFont typeface="+mj-lt"/>
              <a:buAutoNum type="arabicPeriod"/>
            </a:pPr>
            <a:r>
              <a:rPr lang="en-US" sz="1400" b="1">
                <a:solidFill>
                  <a:srgbClr val="18324A"/>
                </a:solidFill>
              </a:rPr>
              <a:t>Large-scale regression testing against 2.0 data (</a:t>
            </a:r>
            <a:r>
              <a:rPr lang="en-US" sz="1400" b="1">
                <a:solidFill>
                  <a:srgbClr val="16A6B6"/>
                </a:solidFill>
              </a:rPr>
              <a:t>~140,000</a:t>
            </a:r>
            <a:r>
              <a:rPr lang="en-US" sz="1400" b="1">
                <a:solidFill>
                  <a:srgbClr val="18324A"/>
                </a:solidFill>
              </a:rPr>
              <a:t> separate records tested)</a:t>
            </a:r>
            <a:endParaRPr lang="en-US" sz="1400" b="1">
              <a:solidFill>
                <a:srgbClr val="18324A"/>
              </a:solidFill>
              <a:cs typeface="Arial"/>
            </a:endParaRPr>
          </a:p>
          <a:p>
            <a:pPr marL="342900" indent="-342900">
              <a:spcBef>
                <a:spcPts val="900"/>
              </a:spcBef>
              <a:buClr>
                <a:srgbClr val="16A6B6"/>
              </a:buClr>
              <a:buSzPct val="100000"/>
              <a:buFont typeface="+mj-lt"/>
              <a:buAutoNum type="arabicPeriod"/>
            </a:pPr>
            <a:r>
              <a:rPr lang="en-US" sz="1400" b="1">
                <a:solidFill>
                  <a:srgbClr val="18324A"/>
                </a:solidFill>
              </a:rPr>
              <a:t>Scenario and rules testing</a:t>
            </a:r>
            <a:endParaRPr lang="en-US" sz="1400" b="1">
              <a:solidFill>
                <a:srgbClr val="18324A"/>
              </a:solidFill>
              <a:cs typeface="Arial"/>
            </a:endParaRP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A19F00B-66DF-76E9-AE42-346490F1A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907" y="1188720"/>
            <a:ext cx="4885093" cy="3997271"/>
          </a:xfrm>
          <a:prstGeom prst="rect">
            <a:avLst/>
          </a:prstGeom>
          <a:ln w="12700">
            <a:solidFill>
              <a:srgbClr val="D5E0E8"/>
            </a:solidFill>
          </a:ln>
        </p:spPr>
      </p:pic>
    </p:spTree>
    <p:extLst>
      <p:ext uri="{BB962C8B-B14F-4D97-AF65-F5344CB8AC3E}">
        <p14:creationId xmlns:p14="http://schemas.microsoft.com/office/powerpoint/2010/main" val="2699105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4DA14-31B7-34BF-E64C-3D8BFF30A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B92FC-BB50-D02A-2843-C372448AF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91" y="365126"/>
            <a:ext cx="11392617" cy="419966"/>
          </a:xfrm>
        </p:spPr>
        <p:txBody>
          <a:bodyPr>
            <a:normAutofit fontScale="90000"/>
          </a:bodyPr>
          <a:lstStyle/>
          <a:p>
            <a:r>
              <a:rPr lang="en-US" sz="3600"/>
              <a:t>The path forward</a:t>
            </a:r>
            <a:endParaRPr 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CEB2DBF0-0C8D-C33A-363F-FDDF6FCCE907}"/>
              </a:ext>
            </a:extLst>
          </p:cNvPr>
          <p:cNvSpPr/>
          <p:nvPr/>
        </p:nvSpPr>
        <p:spPr>
          <a:xfrm>
            <a:off x="457200" y="86868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>
                <a:solidFill>
                  <a:srgbClr val="5C71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deliberate sequence of reconstruction, protection, refinement, and validation.</a:t>
            </a:r>
            <a:endParaRPr lang="en-US" sz="105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EB52CD85-E1EE-C0F7-D81B-1ED5F02731B1}"/>
              </a:ext>
            </a:extLst>
          </p:cNvPr>
          <p:cNvSpPr/>
          <p:nvPr/>
        </p:nvSpPr>
        <p:spPr>
          <a:xfrm>
            <a:off x="713232" y="1664208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1</a:t>
            </a:r>
            <a:endParaRPr lang="en-US" sz="110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5AB78248-39B0-7FA4-8A08-1AF07A842E28}"/>
              </a:ext>
            </a:extLst>
          </p:cNvPr>
          <p:cNvSpPr/>
          <p:nvPr/>
        </p:nvSpPr>
        <p:spPr>
          <a:xfrm>
            <a:off x="1444752" y="1463040"/>
            <a:ext cx="2788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50" b="1">
                <a:solidFill>
                  <a:srgbClr val="18324A"/>
                </a:solidFill>
              </a:rPr>
              <a:t>Define our baseline</a:t>
            </a:r>
            <a:endParaRPr lang="en-US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435087E5-D47E-4E8B-8E76-35AB8216B13F}"/>
              </a:ext>
            </a:extLst>
          </p:cNvPr>
          <p:cNvSpPr/>
          <p:nvPr/>
        </p:nvSpPr>
        <p:spPr>
          <a:xfrm>
            <a:off x="4297680" y="1417320"/>
            <a:ext cx="708660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50">
                <a:solidFill>
                  <a:srgbClr val="3B4A5A"/>
                </a:solidFill>
              </a:rPr>
              <a:t>Identified 2.0 writeback files to reference as our best known good, developing matching logic accounting for SIS changes, transfers, and common year-end shifts in data.</a:t>
            </a:r>
            <a:endParaRPr lang="en-US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74A2AA9D-92C0-2C5D-9ED0-ED92E5567EB5}"/>
              </a:ext>
            </a:extLst>
          </p:cNvPr>
          <p:cNvSpPr/>
          <p:nvPr/>
        </p:nvSpPr>
        <p:spPr>
          <a:xfrm>
            <a:off x="1371600" y="2194560"/>
            <a:ext cx="9875520" cy="1"/>
          </a:xfrm>
          <a:prstGeom prst="line">
            <a:avLst/>
          </a:prstGeom>
          <a:noFill/>
          <a:ln w="12700">
            <a:solidFill>
              <a:srgbClr val="E5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0FB3FF6-93A6-EF2C-56A3-C72217E76D6D}"/>
              </a:ext>
            </a:extLst>
          </p:cNvPr>
          <p:cNvSpPr/>
          <p:nvPr/>
        </p:nvSpPr>
        <p:spPr>
          <a:xfrm>
            <a:off x="713232" y="2596896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2</a:t>
            </a:r>
            <a:endParaRPr lang="en-US" sz="11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1D47168-5A94-EC2C-DBE6-5A0C63A09CD9}"/>
              </a:ext>
            </a:extLst>
          </p:cNvPr>
          <p:cNvSpPr/>
          <p:nvPr/>
        </p:nvSpPr>
        <p:spPr>
          <a:xfrm>
            <a:off x="1444752" y="2395728"/>
            <a:ext cx="2788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solidFill>
                  <a:srgbClr val="18324A"/>
                </a:solidFill>
              </a:rPr>
              <a:t>Reconstruct a stable benchmark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D712C829-E2D0-4018-0B25-67492443DCB0}"/>
              </a:ext>
            </a:extLst>
          </p:cNvPr>
          <p:cNvSpPr/>
          <p:nvPr/>
        </p:nvSpPr>
        <p:spPr>
          <a:xfrm>
            <a:off x="4297680" y="2350008"/>
            <a:ext cx="708660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50">
                <a:solidFill>
                  <a:srgbClr val="3B4A5A"/>
                </a:solidFill>
              </a:rPr>
              <a:t>Constructed a version of 3.0 enrollment records with 2.0 data, and developed a process for large scale regression testing. </a:t>
            </a:r>
            <a:endParaRPr lang="en-US" sz="1250">
              <a:solidFill>
                <a:srgbClr val="3B4A5A"/>
              </a:solidFill>
              <a:cs typeface="Arial"/>
            </a:endParaRP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39781C1C-BB7C-0F5A-5C22-2B9D0C276872}"/>
              </a:ext>
            </a:extLst>
          </p:cNvPr>
          <p:cNvSpPr/>
          <p:nvPr/>
        </p:nvSpPr>
        <p:spPr>
          <a:xfrm>
            <a:off x="1371600" y="3127248"/>
            <a:ext cx="9875520" cy="1"/>
          </a:xfrm>
          <a:prstGeom prst="line">
            <a:avLst/>
          </a:prstGeom>
          <a:noFill/>
          <a:ln w="12700">
            <a:solidFill>
              <a:srgbClr val="E5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4">
            <a:extLst>
              <a:ext uri="{FF2B5EF4-FFF2-40B4-BE49-F238E27FC236}">
                <a16:creationId xmlns:a16="http://schemas.microsoft.com/office/drawing/2014/main" id="{111B10EC-49BC-E631-736B-57B1AC5A1D67}"/>
              </a:ext>
            </a:extLst>
          </p:cNvPr>
          <p:cNvSpPr/>
          <p:nvPr/>
        </p:nvSpPr>
        <p:spPr>
          <a:xfrm>
            <a:off x="713232" y="3529584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3</a:t>
            </a:r>
            <a:endParaRPr lang="en-US" sz="1100"/>
          </a:p>
        </p:txBody>
      </p:sp>
      <p:sp>
        <p:nvSpPr>
          <p:cNvPr id="16" name="Text 15">
            <a:extLst>
              <a:ext uri="{FF2B5EF4-FFF2-40B4-BE49-F238E27FC236}">
                <a16:creationId xmlns:a16="http://schemas.microsoft.com/office/drawing/2014/main" id="{76284850-505A-950E-8416-0CE82911072C}"/>
              </a:ext>
            </a:extLst>
          </p:cNvPr>
          <p:cNvSpPr/>
          <p:nvPr/>
        </p:nvSpPr>
        <p:spPr>
          <a:xfrm>
            <a:off x="1444752" y="3328416"/>
            <a:ext cx="2788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50" b="1">
                <a:solidFill>
                  <a:srgbClr val="18324A"/>
                </a:solidFill>
              </a:rPr>
              <a:t>Protect current work</a:t>
            </a:r>
            <a:endParaRPr lang="en-US" sz="1550"/>
          </a:p>
        </p:txBody>
      </p:sp>
      <p:sp>
        <p:nvSpPr>
          <p:cNvPr id="17" name="Text 16">
            <a:extLst>
              <a:ext uri="{FF2B5EF4-FFF2-40B4-BE49-F238E27FC236}">
                <a16:creationId xmlns:a16="http://schemas.microsoft.com/office/drawing/2014/main" id="{55CC620F-0BA8-A480-115A-593BCA6431E6}"/>
              </a:ext>
            </a:extLst>
          </p:cNvPr>
          <p:cNvSpPr/>
          <p:nvPr/>
        </p:nvSpPr>
        <p:spPr>
          <a:xfrm>
            <a:off x="4297680" y="3282696"/>
            <a:ext cx="708660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50">
                <a:solidFill>
                  <a:srgbClr val="3B4A5A"/>
                </a:solidFill>
              </a:rPr>
              <a:t>Adjusted modeling and report logic to avoid overwriting valid 3.0 values or user-entered updates.</a:t>
            </a:r>
            <a:endParaRPr lang="en-US" sz="1250"/>
          </a:p>
        </p:txBody>
      </p:sp>
      <p:sp>
        <p:nvSpPr>
          <p:cNvPr id="18" name="Shape 17">
            <a:extLst>
              <a:ext uri="{FF2B5EF4-FFF2-40B4-BE49-F238E27FC236}">
                <a16:creationId xmlns:a16="http://schemas.microsoft.com/office/drawing/2014/main" id="{72964F66-44CB-950C-20B6-015FA938B80E}"/>
              </a:ext>
            </a:extLst>
          </p:cNvPr>
          <p:cNvSpPr/>
          <p:nvPr/>
        </p:nvSpPr>
        <p:spPr>
          <a:xfrm>
            <a:off x="1371600" y="4059936"/>
            <a:ext cx="9875520" cy="1"/>
          </a:xfrm>
          <a:prstGeom prst="line">
            <a:avLst/>
          </a:prstGeom>
          <a:noFill/>
          <a:ln w="12700">
            <a:solidFill>
              <a:srgbClr val="E5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9">
            <a:extLst>
              <a:ext uri="{FF2B5EF4-FFF2-40B4-BE49-F238E27FC236}">
                <a16:creationId xmlns:a16="http://schemas.microsoft.com/office/drawing/2014/main" id="{701B5FCC-3693-3179-FD0E-32FEC90C9E78}"/>
              </a:ext>
            </a:extLst>
          </p:cNvPr>
          <p:cNvSpPr/>
          <p:nvPr/>
        </p:nvSpPr>
        <p:spPr>
          <a:xfrm>
            <a:off x="713232" y="4462272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4</a:t>
            </a:r>
            <a:endParaRPr lang="en-US" sz="1100"/>
          </a:p>
        </p:txBody>
      </p:sp>
      <p:sp>
        <p:nvSpPr>
          <p:cNvPr id="20" name="Text 20">
            <a:extLst>
              <a:ext uri="{FF2B5EF4-FFF2-40B4-BE49-F238E27FC236}">
                <a16:creationId xmlns:a16="http://schemas.microsoft.com/office/drawing/2014/main" id="{805812DF-2D7A-6168-A5B0-66AC0D80A812}"/>
              </a:ext>
            </a:extLst>
          </p:cNvPr>
          <p:cNvSpPr/>
          <p:nvPr/>
        </p:nvSpPr>
        <p:spPr>
          <a:xfrm>
            <a:off x="1444752" y="4261104"/>
            <a:ext cx="2788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50" b="1">
                <a:solidFill>
                  <a:srgbClr val="18324A"/>
                </a:solidFill>
              </a:rPr>
              <a:t>Iterate and regression test</a:t>
            </a:r>
            <a:endParaRPr lang="en-US" sz="1550"/>
          </a:p>
        </p:txBody>
      </p:sp>
      <p:sp>
        <p:nvSpPr>
          <p:cNvPr id="21" name="Text 21">
            <a:extLst>
              <a:ext uri="{FF2B5EF4-FFF2-40B4-BE49-F238E27FC236}">
                <a16:creationId xmlns:a16="http://schemas.microsoft.com/office/drawing/2014/main" id="{692FB505-A276-C42E-B07E-13BABE420B2C}"/>
              </a:ext>
            </a:extLst>
          </p:cNvPr>
          <p:cNvSpPr/>
          <p:nvPr/>
        </p:nvSpPr>
        <p:spPr>
          <a:xfrm>
            <a:off x="4297680" y="4215384"/>
            <a:ext cx="708660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50">
                <a:solidFill>
                  <a:srgbClr val="3B4A5A"/>
                </a:solidFill>
              </a:rPr>
              <a:t>Compared automated versions to the stable benchmark, tested mapped scenarios, and examined student-level changes.</a:t>
            </a:r>
            <a:endParaRPr lang="en-US" sz="1250"/>
          </a:p>
        </p:txBody>
      </p:sp>
      <p:sp>
        <p:nvSpPr>
          <p:cNvPr id="22" name="Shape 22">
            <a:extLst>
              <a:ext uri="{FF2B5EF4-FFF2-40B4-BE49-F238E27FC236}">
                <a16:creationId xmlns:a16="http://schemas.microsoft.com/office/drawing/2014/main" id="{C4C2BEF0-6387-5D31-E9A8-17FD717D84E5}"/>
              </a:ext>
            </a:extLst>
          </p:cNvPr>
          <p:cNvSpPr/>
          <p:nvPr/>
        </p:nvSpPr>
        <p:spPr>
          <a:xfrm>
            <a:off x="1371600" y="4992624"/>
            <a:ext cx="9875520" cy="1"/>
          </a:xfrm>
          <a:prstGeom prst="line">
            <a:avLst/>
          </a:prstGeom>
          <a:noFill/>
          <a:ln w="12700">
            <a:solidFill>
              <a:srgbClr val="E5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4">
            <a:extLst>
              <a:ext uri="{FF2B5EF4-FFF2-40B4-BE49-F238E27FC236}">
                <a16:creationId xmlns:a16="http://schemas.microsoft.com/office/drawing/2014/main" id="{C1F523ED-90C9-9739-B53A-5ECCF77C36F2}"/>
              </a:ext>
            </a:extLst>
          </p:cNvPr>
          <p:cNvSpPr/>
          <p:nvPr/>
        </p:nvSpPr>
        <p:spPr>
          <a:xfrm>
            <a:off x="713232" y="5394960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5</a:t>
            </a:r>
            <a:endParaRPr lang="en-US" sz="1100"/>
          </a:p>
        </p:txBody>
      </p:sp>
      <p:sp>
        <p:nvSpPr>
          <p:cNvPr id="24" name="Text 25">
            <a:extLst>
              <a:ext uri="{FF2B5EF4-FFF2-40B4-BE49-F238E27FC236}">
                <a16:creationId xmlns:a16="http://schemas.microsoft.com/office/drawing/2014/main" id="{08F93DE5-E1CE-08C5-C414-3556EC2AA17B}"/>
              </a:ext>
            </a:extLst>
          </p:cNvPr>
          <p:cNvSpPr/>
          <p:nvPr/>
        </p:nvSpPr>
        <p:spPr>
          <a:xfrm>
            <a:off x="1444752" y="5193792"/>
            <a:ext cx="2788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50" b="1">
                <a:solidFill>
                  <a:srgbClr val="18324A"/>
                </a:solidFill>
              </a:rPr>
              <a:t>District review</a:t>
            </a:r>
            <a:endParaRPr lang="en-US" sz="1550" b="1">
              <a:solidFill>
                <a:srgbClr val="18324A"/>
              </a:solidFill>
              <a:cs typeface="Arial"/>
            </a:endParaRPr>
          </a:p>
        </p:txBody>
      </p:sp>
      <p:sp>
        <p:nvSpPr>
          <p:cNvPr id="25" name="Text 26">
            <a:extLst>
              <a:ext uri="{FF2B5EF4-FFF2-40B4-BE49-F238E27FC236}">
                <a16:creationId xmlns:a16="http://schemas.microsoft.com/office/drawing/2014/main" id="{967873DB-4A40-C319-03AF-BE5B47ACFBED}"/>
              </a:ext>
            </a:extLst>
          </p:cNvPr>
          <p:cNvSpPr/>
          <p:nvPr/>
        </p:nvSpPr>
        <p:spPr>
          <a:xfrm>
            <a:off x="4297680" y="5148072"/>
            <a:ext cx="708660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50">
                <a:solidFill>
                  <a:srgbClr val="3B4A5A"/>
                </a:solidFill>
              </a:rPr>
              <a:t>The further we get into the school year, the less reliable 2.0 data is for testing student record accuracy. District feedback is essential to validating writeback readiness. </a:t>
            </a:r>
            <a:endParaRPr lang="en-US" sz="1250">
              <a:solidFill>
                <a:srgbClr val="3B4A5A"/>
              </a:solidFill>
              <a:cs typeface="Arial" panose="020B0604020202020204"/>
            </a:endParaRPr>
          </a:p>
        </p:txBody>
      </p:sp>
      <p:sp>
        <p:nvSpPr>
          <p:cNvPr id="28" name="Text 4">
            <a:extLst>
              <a:ext uri="{FF2B5EF4-FFF2-40B4-BE49-F238E27FC236}">
                <a16:creationId xmlns:a16="http://schemas.microsoft.com/office/drawing/2014/main" id="{706273FF-150D-5C79-3AE0-1A43915618A6}"/>
              </a:ext>
            </a:extLst>
          </p:cNvPr>
          <p:cNvSpPr/>
          <p:nvPr/>
        </p:nvSpPr>
        <p:spPr>
          <a:xfrm>
            <a:off x="713232" y="1664208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1</a:t>
            </a:r>
            <a:endParaRPr lang="en-US" sz="1100"/>
          </a:p>
        </p:txBody>
      </p:sp>
      <p:sp>
        <p:nvSpPr>
          <p:cNvPr id="31" name="Shape 7">
            <a:extLst>
              <a:ext uri="{FF2B5EF4-FFF2-40B4-BE49-F238E27FC236}">
                <a16:creationId xmlns:a16="http://schemas.microsoft.com/office/drawing/2014/main" id="{43752FC8-10F6-6E11-725E-17499212A884}"/>
              </a:ext>
            </a:extLst>
          </p:cNvPr>
          <p:cNvSpPr/>
          <p:nvPr/>
        </p:nvSpPr>
        <p:spPr>
          <a:xfrm>
            <a:off x="1371600" y="2194560"/>
            <a:ext cx="9875520" cy="1"/>
          </a:xfrm>
          <a:prstGeom prst="line">
            <a:avLst/>
          </a:prstGeom>
          <a:noFill/>
          <a:ln w="12700">
            <a:solidFill>
              <a:srgbClr val="E5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9">
            <a:extLst>
              <a:ext uri="{FF2B5EF4-FFF2-40B4-BE49-F238E27FC236}">
                <a16:creationId xmlns:a16="http://schemas.microsoft.com/office/drawing/2014/main" id="{AF5EBA35-7148-2561-0E96-69B9B92F110C}"/>
              </a:ext>
            </a:extLst>
          </p:cNvPr>
          <p:cNvSpPr/>
          <p:nvPr/>
        </p:nvSpPr>
        <p:spPr>
          <a:xfrm>
            <a:off x="713232" y="2596896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2</a:t>
            </a:r>
            <a:endParaRPr lang="en-US" sz="1100"/>
          </a:p>
        </p:txBody>
      </p:sp>
      <p:sp>
        <p:nvSpPr>
          <p:cNvPr id="35" name="Shape 12">
            <a:extLst>
              <a:ext uri="{FF2B5EF4-FFF2-40B4-BE49-F238E27FC236}">
                <a16:creationId xmlns:a16="http://schemas.microsoft.com/office/drawing/2014/main" id="{E9EF6675-B5A1-C538-B51B-7218BAB30E82}"/>
              </a:ext>
            </a:extLst>
          </p:cNvPr>
          <p:cNvSpPr/>
          <p:nvPr/>
        </p:nvSpPr>
        <p:spPr>
          <a:xfrm>
            <a:off x="1371600" y="3127248"/>
            <a:ext cx="9875520" cy="1"/>
          </a:xfrm>
          <a:prstGeom prst="line">
            <a:avLst/>
          </a:prstGeom>
          <a:noFill/>
          <a:ln w="12700">
            <a:solidFill>
              <a:srgbClr val="E5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14">
            <a:extLst>
              <a:ext uri="{FF2B5EF4-FFF2-40B4-BE49-F238E27FC236}">
                <a16:creationId xmlns:a16="http://schemas.microsoft.com/office/drawing/2014/main" id="{329045AF-FDDD-4388-5784-F25C9A5F97F4}"/>
              </a:ext>
            </a:extLst>
          </p:cNvPr>
          <p:cNvSpPr/>
          <p:nvPr/>
        </p:nvSpPr>
        <p:spPr>
          <a:xfrm>
            <a:off x="713232" y="3529584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3</a:t>
            </a:r>
            <a:endParaRPr lang="en-US" sz="1100"/>
          </a:p>
        </p:txBody>
      </p:sp>
      <p:sp>
        <p:nvSpPr>
          <p:cNvPr id="39" name="Shape 17">
            <a:extLst>
              <a:ext uri="{FF2B5EF4-FFF2-40B4-BE49-F238E27FC236}">
                <a16:creationId xmlns:a16="http://schemas.microsoft.com/office/drawing/2014/main" id="{20CE641B-536A-2B57-74B6-E7216C7F6323}"/>
              </a:ext>
            </a:extLst>
          </p:cNvPr>
          <p:cNvSpPr/>
          <p:nvPr/>
        </p:nvSpPr>
        <p:spPr>
          <a:xfrm>
            <a:off x="1371600" y="4059936"/>
            <a:ext cx="9875520" cy="1"/>
          </a:xfrm>
          <a:prstGeom prst="line">
            <a:avLst/>
          </a:prstGeom>
          <a:noFill/>
          <a:ln w="12700">
            <a:solidFill>
              <a:srgbClr val="E5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19">
            <a:extLst>
              <a:ext uri="{FF2B5EF4-FFF2-40B4-BE49-F238E27FC236}">
                <a16:creationId xmlns:a16="http://schemas.microsoft.com/office/drawing/2014/main" id="{99E3DDAB-E988-3489-CD38-F88E8B5BD8EB}"/>
              </a:ext>
            </a:extLst>
          </p:cNvPr>
          <p:cNvSpPr/>
          <p:nvPr/>
        </p:nvSpPr>
        <p:spPr>
          <a:xfrm>
            <a:off x="713232" y="4462272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4</a:t>
            </a:r>
            <a:endParaRPr lang="en-US" sz="1100"/>
          </a:p>
        </p:txBody>
      </p:sp>
      <p:sp>
        <p:nvSpPr>
          <p:cNvPr id="43" name="Shape 22">
            <a:extLst>
              <a:ext uri="{FF2B5EF4-FFF2-40B4-BE49-F238E27FC236}">
                <a16:creationId xmlns:a16="http://schemas.microsoft.com/office/drawing/2014/main" id="{01772143-4098-A8B0-A48C-1CE4F3708FAD}"/>
              </a:ext>
            </a:extLst>
          </p:cNvPr>
          <p:cNvSpPr/>
          <p:nvPr/>
        </p:nvSpPr>
        <p:spPr>
          <a:xfrm>
            <a:off x="1371600" y="4992624"/>
            <a:ext cx="9875520" cy="1"/>
          </a:xfrm>
          <a:prstGeom prst="line">
            <a:avLst/>
          </a:prstGeom>
          <a:noFill/>
          <a:ln w="12700">
            <a:solidFill>
              <a:srgbClr val="E5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24">
            <a:extLst>
              <a:ext uri="{FF2B5EF4-FFF2-40B4-BE49-F238E27FC236}">
                <a16:creationId xmlns:a16="http://schemas.microsoft.com/office/drawing/2014/main" id="{82328E56-A636-467E-5EC0-6BA9989E457E}"/>
              </a:ext>
            </a:extLst>
          </p:cNvPr>
          <p:cNvSpPr/>
          <p:nvPr/>
        </p:nvSpPr>
        <p:spPr>
          <a:xfrm>
            <a:off x="713232" y="5394960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5</a:t>
            </a:r>
            <a:endParaRPr lang="en-US" sz="1100"/>
          </a:p>
        </p:txBody>
      </p:sp>
      <p:sp>
        <p:nvSpPr>
          <p:cNvPr id="45" name="Text 25">
            <a:extLst>
              <a:ext uri="{FF2B5EF4-FFF2-40B4-BE49-F238E27FC236}">
                <a16:creationId xmlns:a16="http://schemas.microsoft.com/office/drawing/2014/main" id="{E3507158-C709-808D-B90B-E830DA95EB35}"/>
              </a:ext>
            </a:extLst>
          </p:cNvPr>
          <p:cNvSpPr/>
          <p:nvPr/>
        </p:nvSpPr>
        <p:spPr>
          <a:xfrm>
            <a:off x="1444752" y="5193792"/>
            <a:ext cx="2788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550" b="1">
              <a:solidFill>
                <a:srgbClr val="18324A"/>
              </a:solidFill>
              <a:cs typeface="Arial"/>
            </a:endParaRPr>
          </a:p>
        </p:txBody>
      </p:sp>
      <p:sp>
        <p:nvSpPr>
          <p:cNvPr id="46" name="Text 26">
            <a:extLst>
              <a:ext uri="{FF2B5EF4-FFF2-40B4-BE49-F238E27FC236}">
                <a16:creationId xmlns:a16="http://schemas.microsoft.com/office/drawing/2014/main" id="{3ACAE744-8F8D-2788-575D-FA39B2A3A7FE}"/>
              </a:ext>
            </a:extLst>
          </p:cNvPr>
          <p:cNvSpPr/>
          <p:nvPr/>
        </p:nvSpPr>
        <p:spPr>
          <a:xfrm>
            <a:off x="4297680" y="5148072"/>
            <a:ext cx="708660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50">
              <a:solidFill>
                <a:srgbClr val="3B4A5A"/>
              </a:solidFill>
              <a:cs typeface="Arial" panose="020B0604020202020204"/>
            </a:endParaRP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98B77713-453B-0911-3044-95C4DBD199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5893" y="1357393"/>
            <a:ext cx="488197" cy="488197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0740780F-923C-4D91-D39F-EDAC69E215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5893" y="2313122"/>
            <a:ext cx="488197" cy="488197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CF21286F-9DCC-E292-39AB-889028A197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5893" y="3249478"/>
            <a:ext cx="488197" cy="488197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788F4CAA-2940-2C7F-718C-0D6BBB133C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5893" y="4218121"/>
            <a:ext cx="488197" cy="488197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6827E976-452F-9938-7ABF-783C613266D7}"/>
              </a:ext>
            </a:extLst>
          </p:cNvPr>
          <p:cNvSpPr/>
          <p:nvPr/>
        </p:nvSpPr>
        <p:spPr>
          <a:xfrm>
            <a:off x="796493" y="5145507"/>
            <a:ext cx="475572" cy="474916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188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B9930-B00E-96BE-BBD7-B7A1E5325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91" y="365126"/>
            <a:ext cx="11392617" cy="419966"/>
          </a:xfrm>
        </p:spPr>
        <p:txBody>
          <a:bodyPr>
            <a:normAutofit fontScale="90000"/>
          </a:bodyPr>
          <a:lstStyle/>
          <a:p>
            <a:r>
              <a:rPr lang="en-US" sz="3600"/>
              <a:t>SIS process and responses</a:t>
            </a:r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0D01B1D2-F2C3-7FAE-7AFA-6AA567EB68BA}"/>
              </a:ext>
            </a:extLst>
          </p:cNvPr>
          <p:cNvSpPr/>
          <p:nvPr/>
        </p:nvSpPr>
        <p:spPr>
          <a:xfrm>
            <a:off x="777240" y="1874520"/>
            <a:ext cx="3291840" cy="3337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E0F05367-181E-1D39-201B-B4EB1A9EA273}"/>
              </a:ext>
            </a:extLst>
          </p:cNvPr>
          <p:cNvSpPr/>
          <p:nvPr/>
        </p:nvSpPr>
        <p:spPr>
          <a:xfrm>
            <a:off x="1984248" y="2212848"/>
            <a:ext cx="868680" cy="868680"/>
          </a:xfrm>
          <a:prstGeom prst="ellipse">
            <a:avLst/>
          </a:prstGeom>
          <a:solidFill>
            <a:srgbClr val="16A6B6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D36E997C-BBDF-547A-CB5C-FC022DA849BD}"/>
              </a:ext>
            </a:extLst>
          </p:cNvPr>
          <p:cNvSpPr/>
          <p:nvPr/>
        </p:nvSpPr>
        <p:spPr>
          <a:xfrm>
            <a:off x="1984248" y="2566339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FFFFFF"/>
                </a:solidFill>
              </a:rPr>
              <a:t>1</a:t>
            </a:r>
            <a:endParaRPr lang="en-US" sz="170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9945B8EA-C7BE-8AE1-F4EB-8322EA383AFD}"/>
              </a:ext>
            </a:extLst>
          </p:cNvPr>
          <p:cNvSpPr/>
          <p:nvPr/>
        </p:nvSpPr>
        <p:spPr>
          <a:xfrm>
            <a:off x="1097280" y="33375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18324A"/>
                </a:solidFill>
              </a:rPr>
              <a:t>File received</a:t>
            </a:r>
            <a:endParaRPr lang="en-US" sz="1800"/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6D850934-FC5C-7572-C05B-5E1D93CA9FCA}"/>
              </a:ext>
            </a:extLst>
          </p:cNvPr>
          <p:cNvSpPr/>
          <p:nvPr/>
        </p:nvSpPr>
        <p:spPr>
          <a:xfrm>
            <a:off x="1188720" y="3977640"/>
            <a:ext cx="2468880" cy="84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>
                <a:solidFill>
                  <a:srgbClr val="5C7185"/>
                </a:solidFill>
              </a:rPr>
              <a:t>How the SIS receives and initiates processing of the writeback file.</a:t>
            </a:r>
            <a:endParaRPr lang="en-US" sz="1250"/>
          </a:p>
        </p:txBody>
      </p:sp>
      <p:sp>
        <p:nvSpPr>
          <p:cNvPr id="18" name="Shape 7">
            <a:extLst>
              <a:ext uri="{FF2B5EF4-FFF2-40B4-BE49-F238E27FC236}">
                <a16:creationId xmlns:a16="http://schemas.microsoft.com/office/drawing/2014/main" id="{CB8607EE-8BB2-DAAE-8C41-442AB83194EA}"/>
              </a:ext>
            </a:extLst>
          </p:cNvPr>
          <p:cNvSpPr/>
          <p:nvPr/>
        </p:nvSpPr>
        <p:spPr>
          <a:xfrm>
            <a:off x="4480560" y="1874520"/>
            <a:ext cx="3291840" cy="3337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8">
            <a:extLst>
              <a:ext uri="{FF2B5EF4-FFF2-40B4-BE49-F238E27FC236}">
                <a16:creationId xmlns:a16="http://schemas.microsoft.com/office/drawing/2014/main" id="{D76D3F3F-6DE7-6079-2A89-1AB0997583D6}"/>
              </a:ext>
            </a:extLst>
          </p:cNvPr>
          <p:cNvSpPr/>
          <p:nvPr/>
        </p:nvSpPr>
        <p:spPr>
          <a:xfrm>
            <a:off x="5687568" y="2212848"/>
            <a:ext cx="868680" cy="868680"/>
          </a:xfrm>
          <a:prstGeom prst="ellipse">
            <a:avLst/>
          </a:prstGeom>
          <a:solidFill>
            <a:srgbClr val="134F7F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37CD348D-B845-1A9A-25DF-ADC98633C3E4}"/>
              </a:ext>
            </a:extLst>
          </p:cNvPr>
          <p:cNvSpPr/>
          <p:nvPr/>
        </p:nvSpPr>
        <p:spPr>
          <a:xfrm>
            <a:off x="5687568" y="2532579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FFFFFF"/>
                </a:solidFill>
              </a:rPr>
              <a:t>2</a:t>
            </a:r>
            <a:endParaRPr lang="en-US" sz="1700"/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5BD55490-BF8C-2E4E-F116-9B594CD9A09D}"/>
              </a:ext>
            </a:extLst>
          </p:cNvPr>
          <p:cNvSpPr/>
          <p:nvPr/>
        </p:nvSpPr>
        <p:spPr>
          <a:xfrm>
            <a:off x="4800600" y="33375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18324A"/>
                </a:solidFill>
              </a:rPr>
              <a:t>Records evaluated</a:t>
            </a:r>
            <a:endParaRPr lang="en-US" sz="1800"/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46904528-ED3C-8890-3F3C-CFA159519021}"/>
              </a:ext>
            </a:extLst>
          </p:cNvPr>
          <p:cNvSpPr/>
          <p:nvPr/>
        </p:nvSpPr>
        <p:spPr>
          <a:xfrm>
            <a:off x="4892040" y="3977640"/>
            <a:ext cx="2468880" cy="84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>
                <a:solidFill>
                  <a:srgbClr val="5C7185"/>
                </a:solidFill>
              </a:rPr>
              <a:t>What response categories districts may see after processing.</a:t>
            </a:r>
            <a:endParaRPr lang="en-US" sz="1250"/>
          </a:p>
        </p:txBody>
      </p:sp>
      <p:sp>
        <p:nvSpPr>
          <p:cNvPr id="28" name="Shape 12">
            <a:extLst>
              <a:ext uri="{FF2B5EF4-FFF2-40B4-BE49-F238E27FC236}">
                <a16:creationId xmlns:a16="http://schemas.microsoft.com/office/drawing/2014/main" id="{F510F48B-101C-2D6C-C4FC-FF075E8B16F0}"/>
              </a:ext>
            </a:extLst>
          </p:cNvPr>
          <p:cNvSpPr/>
          <p:nvPr/>
        </p:nvSpPr>
        <p:spPr>
          <a:xfrm>
            <a:off x="8183880" y="1874520"/>
            <a:ext cx="3291840" cy="3337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13">
            <a:extLst>
              <a:ext uri="{FF2B5EF4-FFF2-40B4-BE49-F238E27FC236}">
                <a16:creationId xmlns:a16="http://schemas.microsoft.com/office/drawing/2014/main" id="{F3935A2D-B404-7A97-B486-58D4FCB5EDEB}"/>
              </a:ext>
            </a:extLst>
          </p:cNvPr>
          <p:cNvSpPr/>
          <p:nvPr/>
        </p:nvSpPr>
        <p:spPr>
          <a:xfrm>
            <a:off x="9390888" y="2212848"/>
            <a:ext cx="868680" cy="868680"/>
          </a:xfrm>
          <a:prstGeom prst="ellipse">
            <a:avLst/>
          </a:prstGeom>
          <a:solidFill>
            <a:srgbClr val="E6B64C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14">
            <a:extLst>
              <a:ext uri="{FF2B5EF4-FFF2-40B4-BE49-F238E27FC236}">
                <a16:creationId xmlns:a16="http://schemas.microsoft.com/office/drawing/2014/main" id="{CFE78C58-8B39-620B-AE36-C60A933FD2F3}"/>
              </a:ext>
            </a:extLst>
          </p:cNvPr>
          <p:cNvSpPr/>
          <p:nvPr/>
        </p:nvSpPr>
        <p:spPr>
          <a:xfrm>
            <a:off x="9390888" y="2532579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092B4C"/>
                </a:solidFill>
              </a:rPr>
              <a:t>3</a:t>
            </a:r>
            <a:endParaRPr lang="en-US" sz="1700"/>
          </a:p>
        </p:txBody>
      </p:sp>
      <p:sp>
        <p:nvSpPr>
          <p:cNvPr id="34" name="Text 15">
            <a:extLst>
              <a:ext uri="{FF2B5EF4-FFF2-40B4-BE49-F238E27FC236}">
                <a16:creationId xmlns:a16="http://schemas.microsoft.com/office/drawing/2014/main" id="{4D5D51EA-E2CE-6719-CB93-09B3BDAD8DCF}"/>
              </a:ext>
            </a:extLst>
          </p:cNvPr>
          <p:cNvSpPr/>
          <p:nvPr/>
        </p:nvSpPr>
        <p:spPr>
          <a:xfrm>
            <a:off x="8503920" y="33375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18324A"/>
                </a:solidFill>
              </a:rPr>
              <a:t>Follow-up taken</a:t>
            </a:r>
            <a:endParaRPr lang="en-US" sz="1800"/>
          </a:p>
        </p:txBody>
      </p:sp>
      <p:sp>
        <p:nvSpPr>
          <p:cNvPr id="36" name="Text 16">
            <a:extLst>
              <a:ext uri="{FF2B5EF4-FFF2-40B4-BE49-F238E27FC236}">
                <a16:creationId xmlns:a16="http://schemas.microsoft.com/office/drawing/2014/main" id="{59533150-F180-A53C-77E7-D4C44757B73C}"/>
              </a:ext>
            </a:extLst>
          </p:cNvPr>
          <p:cNvSpPr/>
          <p:nvPr/>
        </p:nvSpPr>
        <p:spPr>
          <a:xfrm>
            <a:off x="8595360" y="3977640"/>
            <a:ext cx="2468880" cy="84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>
                <a:solidFill>
                  <a:srgbClr val="5C7185"/>
                </a:solidFill>
              </a:rPr>
              <a:t>Who reviews exceptions, how corrections are coordinated, and what is communicated.</a:t>
            </a:r>
            <a:endParaRPr lang="en-US" sz="1250"/>
          </a:p>
        </p:txBody>
      </p:sp>
    </p:spTree>
    <p:extLst>
      <p:ext uri="{BB962C8B-B14F-4D97-AF65-F5344CB8AC3E}">
        <p14:creationId xmlns:p14="http://schemas.microsoft.com/office/powerpoint/2010/main" val="1256208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15F6B-9B77-4038-A0FA-E2273EF6F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2">
            <a:extLst>
              <a:ext uri="{FF2B5EF4-FFF2-40B4-BE49-F238E27FC236}">
                <a16:creationId xmlns:a16="http://schemas.microsoft.com/office/drawing/2014/main" id="{777B6A9B-DBF8-4158-8607-064421EF5F3B}"/>
              </a:ext>
            </a:extLst>
          </p:cNvPr>
          <p:cNvSpPr/>
          <p:nvPr/>
        </p:nvSpPr>
        <p:spPr>
          <a:xfrm>
            <a:off x="783698" y="1284809"/>
            <a:ext cx="3337560" cy="301597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4" name="Shape 6">
            <a:extLst>
              <a:ext uri="{FF2B5EF4-FFF2-40B4-BE49-F238E27FC236}">
                <a16:creationId xmlns:a16="http://schemas.microsoft.com/office/drawing/2014/main" id="{5413F488-6CC1-463A-94B1-E976AA9A1496}"/>
              </a:ext>
            </a:extLst>
          </p:cNvPr>
          <p:cNvSpPr/>
          <p:nvPr/>
        </p:nvSpPr>
        <p:spPr>
          <a:xfrm>
            <a:off x="4415468" y="1284809"/>
            <a:ext cx="3344017" cy="3015970"/>
          </a:xfrm>
          <a:prstGeom prst="roundRect">
            <a:avLst>
              <a:gd name="adj" fmla="val 2192"/>
            </a:avLst>
          </a:prstGeom>
          <a:solidFill>
            <a:srgbClr val="EEF3F8"/>
          </a:solidFill>
          <a:ln w="19050">
            <a:solidFill>
              <a:srgbClr val="18324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6" name="Shape 10">
            <a:extLst>
              <a:ext uri="{FF2B5EF4-FFF2-40B4-BE49-F238E27FC236}">
                <a16:creationId xmlns:a16="http://schemas.microsoft.com/office/drawing/2014/main" id="{42C427EC-21ED-47C0-A566-A94AD2F951A4}"/>
              </a:ext>
            </a:extLst>
          </p:cNvPr>
          <p:cNvSpPr/>
          <p:nvPr/>
        </p:nvSpPr>
        <p:spPr>
          <a:xfrm>
            <a:off x="8079525" y="1284809"/>
            <a:ext cx="3350475" cy="301597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91" y="365126"/>
            <a:ext cx="11392617" cy="419966"/>
          </a:xfrm>
        </p:spPr>
        <p:txBody>
          <a:bodyPr>
            <a:normAutofit fontScale="90000"/>
          </a:bodyPr>
          <a:lstStyle/>
          <a:p>
            <a:r>
              <a:rPr lang="en-US" sz="3600"/>
              <a:t>Writeback Pilot: Engagement &amp; Interest</a:t>
            </a:r>
          </a:p>
        </p:txBody>
      </p:sp>
      <p:sp>
        <p:nvSpPr>
          <p:cNvPr id="4" name="Subtitle"/>
          <p:cNvSpPr/>
          <p:nvPr/>
        </p:nvSpPr>
        <p:spPr>
          <a:xfrm>
            <a:off x="502352" y="787778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u="sng">
                <a:solidFill>
                  <a:srgbClr val="5C7185"/>
                </a:solidFill>
              </a:rPr>
              <a:t>Participation is voluntary</a:t>
            </a:r>
            <a:r>
              <a:rPr lang="en-US" sz="1400">
                <a:solidFill>
                  <a:srgbClr val="5C7185"/>
                </a:solidFill>
              </a:rPr>
              <a:t>. PCG and WSIPC will support each Pilot district at every step.</a:t>
            </a:r>
          </a:p>
        </p:txBody>
      </p:sp>
      <p:sp>
        <p:nvSpPr>
          <p:cNvPr id="10" name="Header"/>
          <p:cNvSpPr/>
          <p:nvPr/>
        </p:nvSpPr>
        <p:spPr>
          <a:xfrm>
            <a:off x="1038645" y="1421969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8324A"/>
                </a:solidFill>
              </a:rPr>
              <a:t>What participation includes</a:t>
            </a:r>
          </a:p>
        </p:txBody>
      </p:sp>
      <p:sp>
        <p:nvSpPr>
          <p:cNvPr id="11" name="Body"/>
          <p:cNvSpPr/>
          <p:nvPr/>
        </p:nvSpPr>
        <p:spPr>
          <a:xfrm>
            <a:off x="1038645" y="1924889"/>
            <a:ext cx="28346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228600" indent="-228600">
              <a:spcBef>
                <a:spcPts val="9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</a:rPr>
              <a:t>Plan a deployment window</a:t>
            </a:r>
          </a:p>
          <a:p>
            <a:pPr marL="228600" indent="-228600">
              <a:spcBef>
                <a:spcPts val="9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</a:rPr>
              <a:t>Review your districts writeback data for accuracy</a:t>
            </a:r>
            <a:endParaRPr lang="en-US" sz="1500">
              <a:solidFill>
                <a:srgbClr val="3B4A5A"/>
              </a:solidFill>
              <a:cs typeface="Arial"/>
            </a:endParaRPr>
          </a:p>
          <a:p>
            <a:pPr marL="228600" indent="-228600">
              <a:spcBef>
                <a:spcPts val="9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</a:rPr>
              <a:t>Monitor initial SIS processing results</a:t>
            </a:r>
            <a:endParaRPr lang="en-US" sz="1500">
              <a:solidFill>
                <a:srgbClr val="3B4A5A"/>
              </a:solidFill>
              <a:cs typeface="Arial" panose="020B0604020202020204"/>
            </a:endParaRPr>
          </a:p>
          <a:p>
            <a:pPr marL="228600" indent="-228600">
              <a:spcBef>
                <a:spcPts val="9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</a:rPr>
              <a:t>Share timely feedback with PCG and WSIPC</a:t>
            </a:r>
          </a:p>
          <a:p>
            <a:pPr marL="228600" indent="-228600">
              <a:spcBef>
                <a:spcPts val="9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  <a:cs typeface="Arial" panose="020B0604020202020204"/>
              </a:rPr>
              <a:t>Weekly Check-Ins with the pilot districts to share feedback</a:t>
            </a:r>
          </a:p>
        </p:txBody>
      </p:sp>
      <p:sp>
        <p:nvSpPr>
          <p:cNvPr id="12" name="Header"/>
          <p:cNvSpPr/>
          <p:nvPr/>
        </p:nvSpPr>
        <p:spPr>
          <a:xfrm>
            <a:off x="4696245" y="1421969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8324A"/>
                </a:solidFill>
              </a:rPr>
              <a:t>Questions for districts</a:t>
            </a:r>
          </a:p>
        </p:txBody>
      </p:sp>
      <p:sp>
        <p:nvSpPr>
          <p:cNvPr id="13" name="Body"/>
          <p:cNvSpPr/>
          <p:nvPr/>
        </p:nvSpPr>
        <p:spPr>
          <a:xfrm>
            <a:off x="4696245" y="1924889"/>
            <a:ext cx="28346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8600" indent="-228600">
              <a:spcBef>
                <a:spcPts val="9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</a:rPr>
              <a:t>Are you interested in joining  the Pilot ?</a:t>
            </a:r>
          </a:p>
          <a:p>
            <a:pPr marL="228600" indent="-228600">
              <a:spcBef>
                <a:spcPts val="9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</a:rPr>
              <a:t>Who will coordinate for your district?</a:t>
            </a:r>
            <a:endParaRPr lang="en-US" sz="1500">
              <a:solidFill>
                <a:srgbClr val="3B4A5A"/>
              </a:solidFill>
              <a:cs typeface="Arial"/>
            </a:endParaRPr>
          </a:p>
          <a:p>
            <a:pPr marL="228600" indent="-228600">
              <a:spcBef>
                <a:spcPts val="9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</a:rPr>
              <a:t>What support would help you participate?</a:t>
            </a:r>
            <a:endParaRPr lang="en-US" sz="1500">
              <a:solidFill>
                <a:srgbClr val="3B4A5A"/>
              </a:solidFill>
              <a:cs typeface="Arial"/>
            </a:endParaRPr>
          </a:p>
        </p:txBody>
      </p:sp>
      <p:sp>
        <p:nvSpPr>
          <p:cNvPr id="14" name="Header"/>
          <p:cNvSpPr/>
          <p:nvPr/>
        </p:nvSpPr>
        <p:spPr>
          <a:xfrm>
            <a:off x="8353845" y="1421969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8324A"/>
                </a:solidFill>
              </a:rPr>
              <a:t>What happens next</a:t>
            </a:r>
          </a:p>
        </p:txBody>
      </p:sp>
      <p:sp>
        <p:nvSpPr>
          <p:cNvPr id="15" name="Body"/>
          <p:cNvSpPr/>
          <p:nvPr/>
        </p:nvSpPr>
        <p:spPr>
          <a:xfrm>
            <a:off x="8256981" y="1924889"/>
            <a:ext cx="307357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8600" indent="-228600">
              <a:spcBef>
                <a:spcPts val="9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  <a:cs typeface="Arial"/>
              </a:rPr>
              <a:t>We are looking for </a:t>
            </a:r>
            <a:r>
              <a:rPr lang="en-US" sz="1500" b="1">
                <a:solidFill>
                  <a:srgbClr val="3B4A5A"/>
                </a:solidFill>
                <a:cs typeface="Arial"/>
              </a:rPr>
              <a:t>10%</a:t>
            </a:r>
            <a:r>
              <a:rPr lang="en-US" sz="1500">
                <a:solidFill>
                  <a:srgbClr val="3B4A5A"/>
                </a:solidFill>
                <a:cs typeface="Arial"/>
              </a:rPr>
              <a:t> of Writeback Districts to be included in the pilot</a:t>
            </a:r>
            <a:endParaRPr lang="en-US" sz="1500">
              <a:solidFill>
                <a:srgbClr val="3B4A5A"/>
              </a:solidFill>
            </a:endParaRPr>
          </a:p>
          <a:p>
            <a:pPr marL="228600" indent="-228600">
              <a:spcBef>
                <a:spcPts val="9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</a:rPr>
              <a:t>Submit your interest by </a:t>
            </a:r>
            <a:r>
              <a:rPr lang="en-US" sz="1500" b="1">
                <a:solidFill>
                  <a:srgbClr val="3B4A5A"/>
                </a:solidFill>
              </a:rPr>
              <a:t>10/1</a:t>
            </a:r>
            <a:endParaRPr lang="en-US"/>
          </a:p>
          <a:p>
            <a:pPr marL="228600" indent="-228600">
              <a:spcBef>
                <a:spcPts val="9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</a:rPr>
              <a:t>We confirm participants by </a:t>
            </a:r>
            <a:r>
              <a:rPr lang="en-US" sz="1500" b="1">
                <a:solidFill>
                  <a:srgbClr val="3B4A5A"/>
                </a:solidFill>
              </a:rPr>
              <a:t>10/2</a:t>
            </a:r>
            <a:endParaRPr lang="en-US" sz="1500" b="1">
              <a:solidFill>
                <a:srgbClr val="3B4A5A"/>
              </a:solidFill>
              <a:cs typeface="Arial"/>
            </a:endParaRPr>
          </a:p>
          <a:p>
            <a:pPr marL="228600" indent="-228600">
              <a:spcBef>
                <a:spcPts val="9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  <a:cs typeface="Arial"/>
              </a:rPr>
              <a:t>Initial pilot kickoff meeting </a:t>
            </a:r>
            <a:r>
              <a:rPr lang="en-US" sz="1500" b="1">
                <a:solidFill>
                  <a:srgbClr val="3B4A5A"/>
                </a:solidFill>
                <a:cs typeface="Arial"/>
              </a:rPr>
              <a:t>10/6</a:t>
            </a:r>
            <a:endParaRPr lang="en-US" sz="1500">
              <a:solidFill>
                <a:srgbClr val="3B4A5A"/>
              </a:solidFill>
              <a:highlight>
                <a:srgbClr val="FFFF00"/>
              </a:highlight>
              <a:cs typeface="Arial"/>
            </a:endParaRPr>
          </a:p>
        </p:txBody>
      </p:sp>
      <p:sp>
        <p:nvSpPr>
          <p:cNvPr id="60" name="Signup band"/>
          <p:cNvSpPr/>
          <p:nvPr/>
        </p:nvSpPr>
        <p:spPr>
          <a:xfrm>
            <a:off x="667461" y="4806023"/>
            <a:ext cx="10827115" cy="1208352"/>
          </a:xfrm>
          <a:prstGeom prst="roundRect">
            <a:avLst>
              <a:gd name="adj" fmla="val 4000"/>
            </a:avLst>
          </a:prstGeom>
          <a:solidFill>
            <a:srgbClr val="EEF3F8"/>
          </a:solidFill>
          <a:ln w="19050">
            <a:solidFill>
              <a:srgbClr val="18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Signup header"/>
          <p:cNvSpPr/>
          <p:nvPr/>
        </p:nvSpPr>
        <p:spPr>
          <a:xfrm>
            <a:off x="5436290" y="4588015"/>
            <a:ext cx="4643033" cy="216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8324A"/>
                </a:solidFill>
              </a:rPr>
              <a:t>Interested?</a:t>
            </a:r>
            <a:endParaRPr lang="en-US"/>
          </a:p>
        </p:txBody>
      </p:sp>
      <p:sp>
        <p:nvSpPr>
          <p:cNvPr id="62" name="Divider"/>
          <p:cNvSpPr/>
          <p:nvPr/>
        </p:nvSpPr>
        <p:spPr>
          <a:xfrm>
            <a:off x="5953158" y="4909088"/>
            <a:ext cx="0" cy="1005840"/>
          </a:xfrm>
          <a:prstGeom prst="line">
            <a:avLst/>
          </a:prstGeom>
          <a:ln w="12700">
            <a:solidFill>
              <a:srgbClr val="B9C8D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3" name="Skyward signup"/>
          <p:cNvSpPr/>
          <p:nvPr/>
        </p:nvSpPr>
        <p:spPr>
          <a:xfrm>
            <a:off x="2267661" y="5102816"/>
            <a:ext cx="3624278" cy="6829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8324A"/>
                </a:solidFill>
              </a:rPr>
              <a:t>Skyward districts</a:t>
            </a:r>
          </a:p>
          <a:p>
            <a:pPr>
              <a:spcBef>
                <a:spcPts val="300"/>
              </a:spcBef>
            </a:pPr>
            <a:r>
              <a:rPr lang="en-US" sz="1300">
                <a:solidFill>
                  <a:srgbClr val="3B4A5A"/>
                </a:solidFill>
              </a:rPr>
              <a:t>Scan the QR code to fill out the district interest form.</a:t>
            </a:r>
            <a:endParaRPr lang="en-US" sz="1300">
              <a:solidFill>
                <a:srgbClr val="3B4A5A"/>
              </a:solidFill>
              <a:cs typeface="Arial"/>
            </a:endParaRPr>
          </a:p>
        </p:txBody>
      </p:sp>
      <p:sp>
        <p:nvSpPr>
          <p:cNvPr id="64" name="Non-Skyward signup"/>
          <p:cNvSpPr/>
          <p:nvPr/>
        </p:nvSpPr>
        <p:spPr>
          <a:xfrm>
            <a:off x="6382461" y="5102816"/>
            <a:ext cx="4740931" cy="6829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8324A"/>
                </a:solidFill>
              </a:rPr>
              <a:t>Non-Skyward districts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300">
                <a:solidFill>
                  <a:srgbClr val="3B4A5A"/>
                </a:solidFill>
              </a:rPr>
              <a:t>Email sdoyle@pcgus.com and CustomerSupport@pcgus.com with the subject “Writeback Pilot Interest.”</a:t>
            </a:r>
            <a:endParaRPr lang="en-US" sz="1300">
              <a:solidFill>
                <a:srgbClr val="3B4A5A"/>
              </a:solidFill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FE6A95-4D6C-5AF9-4525-8DB5B9BA1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245" y="4856134"/>
            <a:ext cx="1110715" cy="111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443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B515A-D3C6-4EA6-A70D-BF82FA252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6F663-6D75-410A-9380-7DA7039DB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91" y="365126"/>
            <a:ext cx="11392617" cy="419966"/>
          </a:xfrm>
        </p:spPr>
        <p:txBody>
          <a:bodyPr>
            <a:normAutofit fontScale="90000"/>
          </a:bodyPr>
          <a:lstStyle/>
          <a:p>
            <a:r>
              <a:rPr lang="en-US" sz="3600"/>
              <a:t>Next steps for every district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1A5B5EDD-DC3B-46FC-AE6F-961B163748EF}"/>
              </a:ext>
            </a:extLst>
          </p:cNvPr>
          <p:cNvSpPr/>
          <p:nvPr/>
        </p:nvSpPr>
        <p:spPr>
          <a:xfrm>
            <a:off x="566928" y="794236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>
                <a:solidFill>
                  <a:srgbClr val="5C7185"/>
                </a:solidFill>
              </a:rPr>
              <a:t>What happens after today, whether or not your district joins the Pilot.</a:t>
            </a:r>
            <a:endParaRPr lang="en-US" sz="1300"/>
          </a:p>
        </p:txBody>
      </p:sp>
      <p:sp>
        <p:nvSpPr>
          <p:cNvPr id="48" name="Text 19">
            <a:extLst>
              <a:ext uri="{FF2B5EF4-FFF2-40B4-BE49-F238E27FC236}">
                <a16:creationId xmlns:a16="http://schemas.microsoft.com/office/drawing/2014/main" id="{B318C4B1-11C4-4599-88E3-30BABA79757F}"/>
              </a:ext>
            </a:extLst>
          </p:cNvPr>
          <p:cNvSpPr/>
          <p:nvPr/>
        </p:nvSpPr>
        <p:spPr>
          <a:xfrm>
            <a:off x="1067271" y="5799213"/>
            <a:ext cx="10058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5C7185"/>
                </a:solidFill>
              </a:rPr>
              <a:t>Questions after today? Email sdoyle@pcgus.com and ieponline@wsipc.org</a:t>
            </a:r>
            <a:endParaRPr lang="en-US" sz="1400"/>
          </a:p>
        </p:txBody>
      </p:sp>
      <p:sp>
        <p:nvSpPr>
          <p:cNvPr id="50" name="Cohort 1 track"/>
          <p:cNvSpPr/>
          <p:nvPr/>
        </p:nvSpPr>
        <p:spPr>
          <a:xfrm>
            <a:off x="777240" y="1463040"/>
            <a:ext cx="5212080" cy="3200400"/>
          </a:xfrm>
          <a:prstGeom prst="roundRect">
            <a:avLst>
              <a:gd name="adj" fmla="val 3000"/>
            </a:avLst>
          </a:prstGeom>
          <a:solidFill>
            <a:srgbClr val="EEF3F8"/>
          </a:solidFill>
          <a:ln w="19050">
            <a:solidFill>
              <a:srgbClr val="18324A"/>
            </a:solidFill>
          </a:ln>
        </p:spPr>
        <p:txBody>
          <a:bodyPr wrap="square" lIns="182880" tIns="182880" rIns="182880" bIns="182880" rtlCol="0" anchor="t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8324A"/>
                </a:solidFill>
              </a:rPr>
              <a:t>Pilot districts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300" i="1">
                <a:solidFill>
                  <a:srgbClr val="5C7185"/>
                </a:solidFill>
              </a:rPr>
              <a:t>If you opt in</a:t>
            </a:r>
            <a:endParaRPr lang="en-US" sz="1300" i="1">
              <a:solidFill>
                <a:srgbClr val="5C7185"/>
              </a:solidFill>
              <a:cs typeface="Arial"/>
            </a:endParaRPr>
          </a:p>
          <a:p>
            <a:pPr marL="228600" indent="-228600">
              <a:spcBef>
                <a:spcPts val="10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</a:rPr>
              <a:t>Send PCG and WSIPC interest by 10/1</a:t>
            </a:r>
            <a:endParaRPr lang="en-US" sz="1500">
              <a:solidFill>
                <a:srgbClr val="3B4A5A"/>
              </a:solidFill>
              <a:cs typeface="Arial"/>
            </a:endParaRPr>
          </a:p>
          <a:p>
            <a:pPr marL="228600" indent="-228600">
              <a:spcBef>
                <a:spcPts val="10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</a:rPr>
              <a:t>Hear about selection by 10/2</a:t>
            </a:r>
            <a:endParaRPr lang="en-US" sz="1500">
              <a:solidFill>
                <a:srgbClr val="3B4A5A"/>
              </a:solidFill>
              <a:cs typeface="Arial"/>
            </a:endParaRPr>
          </a:p>
          <a:p>
            <a:pPr marL="228600" indent="-228600">
              <a:spcBef>
                <a:spcPts val="10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</a:rPr>
              <a:t>Plan your deployment window and review writeback data</a:t>
            </a:r>
            <a:endParaRPr lang="en-US" sz="1500">
              <a:solidFill>
                <a:srgbClr val="3B4A5A"/>
              </a:solidFill>
              <a:cs typeface="Arial"/>
            </a:endParaRPr>
          </a:p>
          <a:p>
            <a:pPr marL="228600" indent="-228600">
              <a:spcBef>
                <a:spcPts val="10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</a:rPr>
              <a:t>Monitor initial SIS results and share feedback with PCG and WSIPC</a:t>
            </a:r>
            <a:endParaRPr lang="en-US" sz="1500">
              <a:solidFill>
                <a:srgbClr val="3B4A5A"/>
              </a:solidFill>
              <a:cs typeface="Arial"/>
            </a:endParaRPr>
          </a:p>
        </p:txBody>
      </p:sp>
      <p:sp>
        <p:nvSpPr>
          <p:cNvPr id="51" name="Other districts track"/>
          <p:cNvSpPr/>
          <p:nvPr/>
        </p:nvSpPr>
        <p:spPr>
          <a:xfrm>
            <a:off x="6217920" y="1463040"/>
            <a:ext cx="5212080" cy="3200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CE5ED"/>
            </a:solidFill>
          </a:ln>
        </p:spPr>
        <p:txBody>
          <a:bodyPr wrap="square" lIns="182880" tIns="182880" rIns="182880" bIns="182880" rtlCol="0" anchor="t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8324A"/>
                </a:solidFill>
              </a:rPr>
              <a:t>All other districts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300" i="1">
                <a:solidFill>
                  <a:srgbClr val="5C7185"/>
                </a:solidFill>
              </a:rPr>
              <a:t>If you do not opt in now</a:t>
            </a:r>
            <a:endParaRPr lang="en-US" sz="1300" i="1">
              <a:solidFill>
                <a:srgbClr val="5C7185"/>
              </a:solidFill>
              <a:cs typeface="Arial"/>
            </a:endParaRPr>
          </a:p>
          <a:p>
            <a:pPr marL="228600" indent="-228600">
              <a:spcBef>
                <a:spcPts val="10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</a:rPr>
              <a:t>Continue your current process; no action needed today</a:t>
            </a:r>
            <a:endParaRPr lang="en-US" sz="1500">
              <a:solidFill>
                <a:srgbClr val="3B4A5A"/>
              </a:solidFill>
              <a:cs typeface="Arial"/>
            </a:endParaRPr>
          </a:p>
          <a:p>
            <a:pPr marL="228600" indent="-228600">
              <a:spcBef>
                <a:spcPts val="10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</a:rPr>
              <a:t>Receive weekly updates on Pilot progress and any timeline impacts</a:t>
            </a:r>
            <a:endParaRPr lang="en-US" sz="1500">
              <a:solidFill>
                <a:srgbClr val="3B4A5A"/>
              </a:solidFill>
              <a:cs typeface="Arial"/>
            </a:endParaRPr>
          </a:p>
          <a:p>
            <a:pPr marL="228600" indent="-228600">
              <a:spcBef>
                <a:spcPts val="10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</a:rPr>
              <a:t>Prepare for general go-live (see next slide)</a:t>
            </a:r>
            <a:endParaRPr lang="en-US" sz="1500">
              <a:solidFill>
                <a:srgbClr val="3B4A5A"/>
              </a:solidFill>
              <a:cs typeface="Arial" panose="020B0604020202020204"/>
            </a:endParaRPr>
          </a:p>
          <a:p>
            <a:pPr marL="228600" indent="-228600">
              <a:spcBef>
                <a:spcPts val="1000"/>
              </a:spcBef>
              <a:buClr>
                <a:srgbClr val="18324A"/>
              </a:buClr>
              <a:buFont typeface="Arial"/>
              <a:buChar char="•"/>
            </a:pPr>
            <a:r>
              <a:rPr lang="en-US" sz="1500">
                <a:solidFill>
                  <a:srgbClr val="3B4A5A"/>
                </a:solidFill>
              </a:rPr>
              <a:t>Reach out with questions at any time</a:t>
            </a:r>
            <a:endParaRPr lang="en-US" sz="1500">
              <a:solidFill>
                <a:srgbClr val="3B4A5A"/>
              </a:solidFill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654423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8469B-6063-CE03-0C30-775D97D26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C3424-F7A2-C9FA-5DE7-1A02ADED0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91" y="365126"/>
            <a:ext cx="11392617" cy="419966"/>
          </a:xfrm>
        </p:spPr>
        <p:txBody>
          <a:bodyPr>
            <a:normAutofit fontScale="90000"/>
          </a:bodyPr>
          <a:lstStyle/>
          <a:p>
            <a:r>
              <a:rPr lang="en-US" sz="3600"/>
              <a:t>Go-live planning</a:t>
            </a:r>
            <a:endParaRPr lang="en-US"/>
          </a:p>
        </p:txBody>
      </p:sp>
      <p:sp>
        <p:nvSpPr>
          <p:cNvPr id="4" name="Subtitle"/>
          <p:cNvSpPr/>
          <p:nvPr/>
        </p:nvSpPr>
        <p:spPr>
          <a:xfrm>
            <a:off x="566928" y="794236"/>
            <a:ext cx="1024128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400">
                <a:solidFill>
                  <a:srgbClr val="5C7185"/>
                </a:solidFill>
              </a:rPr>
              <a:t>What every district can expect as the writeback moves from the Pilot to full go-live.</a:t>
            </a:r>
          </a:p>
        </p:txBody>
      </p:sp>
      <p:sp>
        <p:nvSpPr>
          <p:cNvPr id="10" name="Go-live card 01"/>
          <p:cNvSpPr/>
          <p:nvPr/>
        </p:nvSpPr>
        <p:spPr>
          <a:xfrm>
            <a:off x="777240" y="1600200"/>
            <a:ext cx="3337560" cy="3017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E0E8"/>
            </a:solidFill>
          </a:ln>
        </p:spPr>
        <p:txBody>
          <a:bodyPr wrap="square" lIns="228600" tIns="228600" rIns="228600" bIns="228600" rtlCol="0" anchor="t"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>
                <a:solidFill>
                  <a:srgbClr val="16A6B6"/>
                </a:solidFill>
              </a:rPr>
              <a:t>01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b="1">
                <a:solidFill>
                  <a:srgbClr val="18324A"/>
                </a:solidFill>
              </a:rPr>
              <a:t>Pilot review</a:t>
            </a:r>
            <a:endParaRPr lang="en-US" sz="2000" b="1">
              <a:solidFill>
                <a:srgbClr val="18324A"/>
              </a:solidFill>
              <a:cs typeface="Arial"/>
            </a:endParaRPr>
          </a:p>
          <a:p>
            <a:pPr>
              <a:spcBef>
                <a:spcPts val="900"/>
              </a:spcBef>
            </a:pPr>
            <a:r>
              <a:rPr lang="en-US" sz="1500">
                <a:solidFill>
                  <a:srgbClr val="5C7185"/>
                </a:solidFill>
              </a:rPr>
              <a:t>Share weekly pilot progress with all districts via the 3.0 dashboard, including any impacts on the delivery timeline.</a:t>
            </a:r>
            <a:endParaRPr lang="en-US" sz="1500">
              <a:solidFill>
                <a:srgbClr val="5C7185"/>
              </a:solidFill>
              <a:cs typeface="Arial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sz="1400" b="1">
                <a:solidFill>
                  <a:srgbClr val="16A6B6"/>
                </a:solidFill>
              </a:rPr>
              <a:t>Ongoing</a:t>
            </a:r>
            <a:endParaRPr lang="en-US" sz="1400" b="1">
              <a:solidFill>
                <a:srgbClr val="16A6B6"/>
              </a:solidFill>
              <a:cs typeface="Arial"/>
            </a:endParaRPr>
          </a:p>
        </p:txBody>
      </p:sp>
      <p:sp>
        <p:nvSpPr>
          <p:cNvPr id="11" name="Go-live card 02"/>
          <p:cNvSpPr/>
          <p:nvPr/>
        </p:nvSpPr>
        <p:spPr>
          <a:xfrm>
            <a:off x="4434840" y="1600200"/>
            <a:ext cx="3337560" cy="3017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E0E8"/>
            </a:solidFill>
          </a:ln>
        </p:spPr>
        <p:txBody>
          <a:bodyPr wrap="square" lIns="228600" tIns="228600" rIns="228600" bIns="228600" rtlCol="0" anchor="t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>
                <a:solidFill>
                  <a:srgbClr val="16A6B6"/>
                </a:solidFill>
              </a:rPr>
              <a:t>02</a:t>
            </a:r>
          </a:p>
          <a:p>
            <a:pPr>
              <a:spcBef>
                <a:spcPts val="600"/>
              </a:spcBef>
            </a:pPr>
            <a:r>
              <a:rPr lang="en-US" sz="2000" b="1">
                <a:solidFill>
                  <a:srgbClr val="18324A"/>
                </a:solidFill>
              </a:rPr>
              <a:t>Weekly full files for the pilot districts</a:t>
            </a:r>
            <a:endParaRPr lang="en-US" sz="2000" b="1">
              <a:solidFill>
                <a:srgbClr val="18324A"/>
              </a:solidFill>
              <a:cs typeface="Arial"/>
            </a:endParaRPr>
          </a:p>
          <a:p>
            <a:pPr>
              <a:spcBef>
                <a:spcPts val="900"/>
              </a:spcBef>
            </a:pPr>
            <a:r>
              <a:rPr lang="en-US" sz="1500">
                <a:solidFill>
                  <a:srgbClr val="5C7185"/>
                </a:solidFill>
              </a:rPr>
              <a:t>Work with the pilot districts to start processing their files and test</a:t>
            </a:r>
            <a:endParaRPr lang="en-US"/>
          </a:p>
        </p:txBody>
      </p:sp>
      <p:sp>
        <p:nvSpPr>
          <p:cNvPr id="12" name="Go-live card 03"/>
          <p:cNvSpPr/>
          <p:nvPr/>
        </p:nvSpPr>
        <p:spPr>
          <a:xfrm>
            <a:off x="8092440" y="1600200"/>
            <a:ext cx="3337560" cy="3017520"/>
          </a:xfrm>
          <a:prstGeom prst="roundRect">
            <a:avLst/>
          </a:prstGeom>
          <a:solidFill>
            <a:srgbClr val="092B4C"/>
          </a:solidFill>
          <a:ln w="12700">
            <a:solidFill>
              <a:srgbClr val="092B4C"/>
            </a:solidFill>
          </a:ln>
        </p:spPr>
        <p:txBody>
          <a:bodyPr wrap="square" lIns="228600" tIns="228600" rIns="228600" bIns="228600" rtlCol="0" anchor="t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>
                <a:solidFill>
                  <a:srgbClr val="E6B64C"/>
                </a:solidFill>
              </a:rPr>
              <a:t>03</a:t>
            </a:r>
          </a:p>
          <a:p>
            <a:pPr>
              <a:spcBef>
                <a:spcPts val="600"/>
              </a:spcBef>
            </a:pPr>
            <a:r>
              <a:rPr lang="en-US" sz="2000" b="1">
                <a:solidFill>
                  <a:srgbClr val="FFFFFF"/>
                </a:solidFill>
              </a:rPr>
              <a:t>Daily file runs for all districts</a:t>
            </a:r>
            <a:endParaRPr lang="en-US" sz="2000" b="1">
              <a:solidFill>
                <a:srgbClr val="FFFFFF"/>
              </a:solidFill>
              <a:cs typeface="Arial"/>
            </a:endParaRPr>
          </a:p>
          <a:p>
            <a:pPr marL="0" indent="0">
              <a:spcBef>
                <a:spcPts val="900"/>
              </a:spcBef>
              <a:buNone/>
            </a:pPr>
            <a:r>
              <a:rPr lang="en-US" sz="1500">
                <a:solidFill>
                  <a:srgbClr val="D8E6EE"/>
                </a:solidFill>
              </a:rPr>
              <a:t>Set the timeline for daily writeback file runs.</a:t>
            </a:r>
            <a:endParaRPr lang="en-US" sz="1500">
              <a:solidFill>
                <a:srgbClr val="D8E6EE"/>
              </a:solidFill>
              <a:cs typeface="Arial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sz="1400" b="1">
                <a:solidFill>
                  <a:srgbClr val="E6B64C"/>
                </a:solidFill>
              </a:rPr>
              <a:t>Start: 10/26/26</a:t>
            </a:r>
            <a:endParaRPr lang="en-US" sz="1400" b="1">
              <a:solidFill>
                <a:srgbClr val="E6B64C"/>
              </a:solidFill>
              <a:cs typeface="Arial"/>
            </a:endParaRPr>
          </a:p>
        </p:txBody>
      </p:sp>
      <p:sp>
        <p:nvSpPr>
          <p:cNvPr id="20" name="Timing note"/>
          <p:cNvSpPr/>
          <p:nvPr/>
        </p:nvSpPr>
        <p:spPr>
          <a:xfrm>
            <a:off x="777240" y="4846320"/>
            <a:ext cx="10652760" cy="548640"/>
          </a:xfrm>
          <a:prstGeom prst="roundRect">
            <a:avLst/>
          </a:prstGeom>
          <a:solidFill>
            <a:srgbClr val="D8E6EE"/>
          </a:solidFill>
          <a:ln>
            <a:noFill/>
          </a:ln>
        </p:spPr>
        <p:txBody>
          <a:bodyPr wrap="square" lIns="91440" tIns="91440" rIns="91440" bIns="91440" rtlCol="0" anchor="ctr">
            <a:normAutofit/>
          </a:bodyPr>
          <a:lstStyle/>
          <a:p>
            <a:pPr algn="ctr"/>
            <a:r>
              <a:rPr lang="en-US" sz="1500" b="1">
                <a:solidFill>
                  <a:srgbClr val="18324A"/>
                </a:solidFill>
              </a:rPr>
              <a:t>We will keep every district informed of timing as the pilot review progresses.</a:t>
            </a:r>
          </a:p>
        </p:txBody>
      </p:sp>
    </p:spTree>
    <p:extLst>
      <p:ext uri="{BB962C8B-B14F-4D97-AF65-F5344CB8AC3E}">
        <p14:creationId xmlns:p14="http://schemas.microsoft.com/office/powerpoint/2010/main" val="2026583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385A3-5F16-A23C-57F6-3C48A98C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kyward card"/>
          <p:cNvSpPr/>
          <p:nvPr/>
        </p:nvSpPr>
        <p:spPr>
          <a:xfrm>
            <a:off x="777240" y="1508760"/>
            <a:ext cx="5166360" cy="4434840"/>
          </a:xfrm>
          <a:prstGeom prst="roundRect">
            <a:avLst>
              <a:gd name="adj" fmla="val 2192"/>
            </a:avLst>
          </a:prstGeom>
          <a:noFill/>
          <a:ln w="12700">
            <a:solidFill>
              <a:srgbClr val="0B3677"/>
            </a:solidFill>
          </a:ln>
        </p:spPr>
        <p:txBody>
          <a:bodyPr lIns="91440" tIns="45720" rIns="91440" bIns="45720" anchor="t"/>
          <a:lstStyle/>
          <a:p>
            <a:endParaRPr lang="en-US"/>
          </a:p>
        </p:txBody>
      </p:sp>
      <p:sp>
        <p:nvSpPr>
          <p:cNvPr id="21" name="Non-Skyward card"/>
          <p:cNvSpPr/>
          <p:nvPr/>
        </p:nvSpPr>
        <p:spPr>
          <a:xfrm>
            <a:off x="6263640" y="1508760"/>
            <a:ext cx="5166360" cy="443484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0B36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619DAF-4D2C-5F16-7C73-7F1C16E44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264643"/>
            <a:ext cx="10652760" cy="480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>
                <a:cs typeface="Arial"/>
              </a:rPr>
              <a:t>Questions?</a:t>
            </a:r>
          </a:p>
        </p:txBody>
      </p:sp>
      <p:sp>
        <p:nvSpPr>
          <p:cNvPr id="8" name="Contact line"/>
          <p:cNvSpPr txBox="1"/>
          <p:nvPr/>
        </p:nvSpPr>
        <p:spPr>
          <a:xfrm>
            <a:off x="777240" y="822960"/>
            <a:ext cx="106527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en-US" sz="1600">
                <a:solidFill>
                  <a:srgbClr val="5C7185"/>
                </a:solidFill>
                <a:cs typeface="Arial"/>
              </a:rPr>
              <a:t>Reach us at  </a:t>
            </a:r>
            <a:r>
              <a:rPr lang="en-US" sz="1600" b="1">
                <a:solidFill>
                  <a:srgbClr val="18324A"/>
                </a:solidFill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CustomerSupport@pcgus.com</a:t>
            </a:r>
            <a:r>
              <a:rPr lang="en-US" sz="1600">
                <a:solidFill>
                  <a:srgbClr val="5C7185"/>
                </a:solidFill>
                <a:cs typeface="Arial"/>
              </a:rPr>
              <a:t>  |  </a:t>
            </a:r>
            <a:r>
              <a:rPr lang="en-US" sz="1600" b="1" err="1">
                <a:solidFill>
                  <a:srgbClr val="18324A"/>
                </a:solidFill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ieponline@wsipc</a:t>
            </a:r>
            <a:r>
              <a:rPr lang="en-US" sz="1600" b="1">
                <a:solidFill>
                  <a:srgbClr val="18324A"/>
                </a:solidFill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.org</a:t>
            </a:r>
          </a:p>
        </p:txBody>
      </p:sp>
      <p:sp>
        <p:nvSpPr>
          <p:cNvPr id="6" name="Skyward header"/>
          <p:cNvSpPr txBox="1"/>
          <p:nvPr/>
        </p:nvSpPr>
        <p:spPr>
          <a:xfrm>
            <a:off x="1051560" y="1737360"/>
            <a:ext cx="46177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sz="2000" b="1" u="sng">
                <a:solidFill>
                  <a:srgbClr val="18324A"/>
                </a:solidFill>
                <a:cs typeface="Arial"/>
              </a:rPr>
              <a:t>Skyward Districts</a:t>
            </a:r>
          </a:p>
        </p:txBody>
      </p:sp>
      <p:sp>
        <p:nvSpPr>
          <p:cNvPr id="10" name="Skyward sub"/>
          <p:cNvSpPr txBox="1"/>
          <p:nvPr/>
        </p:nvSpPr>
        <p:spPr>
          <a:xfrm>
            <a:off x="1271119" y="2103120"/>
            <a:ext cx="4178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1400">
                <a:solidFill>
                  <a:srgbClr val="3B4A5A"/>
                </a:solidFill>
                <a:cs typeface="Arial"/>
              </a:rPr>
              <a:t>Scan the QR code to fill out the district interest form.</a:t>
            </a:r>
            <a:endParaRPr lang="en-US" sz="1400">
              <a:solidFill>
                <a:srgbClr val="000000"/>
              </a:solidFill>
              <a:cs typeface="Arial"/>
            </a:endParaRPr>
          </a:p>
        </p:txBody>
      </p:sp>
      <p:pic>
        <p:nvPicPr>
          <p:cNvPr id="5" name="Picture 4" descr="QR code: IEP Online Writeback Pilot – District Expression of Interest">
            <a:extLst>
              <a:ext uri="{FF2B5EF4-FFF2-40B4-BE49-F238E27FC236}">
                <a16:creationId xmlns:a16="http://schemas.microsoft.com/office/drawing/2014/main" id="{764A2F49-05E9-D375-F0F8-D00F628A3B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5940" y="2606040"/>
            <a:ext cx="3108960" cy="3108960"/>
          </a:xfrm>
          <a:prstGeom prst="rect">
            <a:avLst/>
          </a:prstGeom>
        </p:spPr>
      </p:pic>
      <p:sp>
        <p:nvSpPr>
          <p:cNvPr id="9" name="Non-Skyward header"/>
          <p:cNvSpPr txBox="1"/>
          <p:nvPr/>
        </p:nvSpPr>
        <p:spPr>
          <a:xfrm>
            <a:off x="6537960" y="1737360"/>
            <a:ext cx="46177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sz="2000" b="1" u="sng">
                <a:solidFill>
                  <a:srgbClr val="18324A"/>
                </a:solidFill>
                <a:cs typeface="Arial"/>
              </a:rPr>
              <a:t>Non-Skyward Districts</a:t>
            </a:r>
          </a:p>
        </p:txBody>
      </p:sp>
      <p:sp>
        <p:nvSpPr>
          <p:cNvPr id="11" name="Non-Skyward sub"/>
          <p:cNvSpPr txBox="1"/>
          <p:nvPr/>
        </p:nvSpPr>
        <p:spPr>
          <a:xfrm>
            <a:off x="6537960" y="2103120"/>
            <a:ext cx="46177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sz="1400">
                <a:solidFill>
                  <a:srgbClr val="3B4A5A"/>
                </a:solidFill>
                <a:cs typeface="Arial"/>
              </a:rPr>
              <a:t>Email PCG to express interest</a:t>
            </a:r>
          </a:p>
        </p:txBody>
      </p:sp>
      <p:sp>
        <p:nvSpPr>
          <p:cNvPr id="12" name="Non-Skyward emails"/>
          <p:cNvSpPr txBox="1"/>
          <p:nvPr/>
        </p:nvSpPr>
        <p:spPr>
          <a:xfrm>
            <a:off x="6738146" y="2948294"/>
            <a:ext cx="4217348" cy="155913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sz="2000" b="1">
                <a:solidFill>
                  <a:srgbClr val="18324A"/>
                </a:solidFill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CustomerSupport@pcgus.com</a:t>
            </a:r>
          </a:p>
          <a:p>
            <a:pPr algn="ctr">
              <a:spcBef>
                <a:spcPts val="600"/>
              </a:spcBef>
            </a:pPr>
            <a:r>
              <a:rPr lang="en-US" sz="1400">
                <a:solidFill>
                  <a:srgbClr val="5C7185"/>
                </a:solidFill>
                <a:cs typeface="Arial"/>
              </a:rPr>
              <a:t>and</a:t>
            </a:r>
          </a:p>
          <a:p>
            <a:pPr algn="ctr">
              <a:spcBef>
                <a:spcPts val="600"/>
              </a:spcBef>
            </a:pPr>
            <a:r>
              <a:rPr lang="en-US" sz="2000" b="1">
                <a:solidFill>
                  <a:srgbClr val="18324A"/>
                </a:solidFill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sdoyle@pcgus.com</a:t>
            </a:r>
          </a:p>
        </p:txBody>
      </p:sp>
    </p:spTree>
    <p:extLst>
      <p:ext uri="{BB962C8B-B14F-4D97-AF65-F5344CB8AC3E}">
        <p14:creationId xmlns:p14="http://schemas.microsoft.com/office/powerpoint/2010/main" val="768360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0419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CG Test">
      <a:dk1>
        <a:srgbClr val="3B3B3B"/>
      </a:dk1>
      <a:lt1>
        <a:srgbClr val="FFFFFF"/>
      </a:lt1>
      <a:dk2>
        <a:srgbClr val="051B3B"/>
      </a:dk2>
      <a:lt2>
        <a:srgbClr val="FFFFFF"/>
      </a:lt2>
      <a:accent1>
        <a:srgbClr val="0B3677"/>
      </a:accent1>
      <a:accent2>
        <a:srgbClr val="00A0CA"/>
      </a:accent2>
      <a:accent3>
        <a:srgbClr val="FAB81F"/>
      </a:accent3>
      <a:accent4>
        <a:srgbClr val="A11B7E"/>
      </a:accent4>
      <a:accent5>
        <a:srgbClr val="EE2346"/>
      </a:accent5>
      <a:accent6>
        <a:srgbClr val="00CC66"/>
      </a:accent6>
      <a:hlink>
        <a:srgbClr val="01C9FF"/>
      </a:hlink>
      <a:folHlink>
        <a:srgbClr val="5A6E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CG_General_Deck_Template.potx" id="{B0B63219-6876-4835-A3CA-32CEA3B977A1}" vid="{2386C62B-94D4-41FC-B020-A79843E8DCD7}"/>
    </a:ext>
  </a:extLst>
</a:theme>
</file>

<file path=ppt/theme/theme2.xml><?xml version="1.0" encoding="utf-8"?>
<a:theme xmlns:a="http://schemas.openxmlformats.org/drawingml/2006/main" name="2_Office Theme">
  <a:themeElements>
    <a:clrScheme name="PCG Test">
      <a:dk1>
        <a:srgbClr val="3B3B3B"/>
      </a:dk1>
      <a:lt1>
        <a:srgbClr val="FFFFFF"/>
      </a:lt1>
      <a:dk2>
        <a:srgbClr val="051B3B"/>
      </a:dk2>
      <a:lt2>
        <a:srgbClr val="FFFFFF"/>
      </a:lt2>
      <a:accent1>
        <a:srgbClr val="0B3677"/>
      </a:accent1>
      <a:accent2>
        <a:srgbClr val="00A0CA"/>
      </a:accent2>
      <a:accent3>
        <a:srgbClr val="FAB81F"/>
      </a:accent3>
      <a:accent4>
        <a:srgbClr val="A11B7E"/>
      </a:accent4>
      <a:accent5>
        <a:srgbClr val="EE2346"/>
      </a:accent5>
      <a:accent6>
        <a:srgbClr val="00CC66"/>
      </a:accent6>
      <a:hlink>
        <a:srgbClr val="01C9FF"/>
      </a:hlink>
      <a:folHlink>
        <a:srgbClr val="5A6E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CG_General_Deck_Template.potx" id="{B0B63219-6876-4835-A3CA-32CEA3B977A1}" vid="{2386C62B-94D4-41FC-B020-A79843E8DCD7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Office Theme">
  <a:themeElements>
    <a:clrScheme name="PCG Test">
      <a:dk1>
        <a:srgbClr val="3B3B3B"/>
      </a:dk1>
      <a:lt1>
        <a:srgbClr val="FFFFFF"/>
      </a:lt1>
      <a:dk2>
        <a:srgbClr val="051B3B"/>
      </a:dk2>
      <a:lt2>
        <a:srgbClr val="FFFFFF"/>
      </a:lt2>
      <a:accent1>
        <a:srgbClr val="0B3677"/>
      </a:accent1>
      <a:accent2>
        <a:srgbClr val="00A0CA"/>
      </a:accent2>
      <a:accent3>
        <a:srgbClr val="FAB81F"/>
      </a:accent3>
      <a:accent4>
        <a:srgbClr val="A11B7E"/>
      </a:accent4>
      <a:accent5>
        <a:srgbClr val="EE2346"/>
      </a:accent5>
      <a:accent6>
        <a:srgbClr val="00CC66"/>
      </a:accent6>
      <a:hlink>
        <a:srgbClr val="01C9FF"/>
      </a:hlink>
      <a:folHlink>
        <a:srgbClr val="5A6E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CG_General_Deck_Template.potx" id="{B0B63219-6876-4835-A3CA-32CEA3B977A1}" vid="{2386C62B-94D4-41FC-B020-A79843E8DCD7}"/>
    </a:ext>
  </a:extLst>
</a:theme>
</file>

<file path=ppt/theme/theme5.xml><?xml version="1.0" encoding="utf-8"?>
<a:theme xmlns:a="http://schemas.openxmlformats.org/drawingml/2006/main" name="5_Office Theme">
  <a:themeElements>
    <a:clrScheme name="PCG Test">
      <a:dk1>
        <a:srgbClr val="3B3B3B"/>
      </a:dk1>
      <a:lt1>
        <a:srgbClr val="FFFFFF"/>
      </a:lt1>
      <a:dk2>
        <a:srgbClr val="051B3B"/>
      </a:dk2>
      <a:lt2>
        <a:srgbClr val="FFFFFF"/>
      </a:lt2>
      <a:accent1>
        <a:srgbClr val="0B3677"/>
      </a:accent1>
      <a:accent2>
        <a:srgbClr val="00A0CA"/>
      </a:accent2>
      <a:accent3>
        <a:srgbClr val="FAB81F"/>
      </a:accent3>
      <a:accent4>
        <a:srgbClr val="A11B7E"/>
      </a:accent4>
      <a:accent5>
        <a:srgbClr val="EE2346"/>
      </a:accent5>
      <a:accent6>
        <a:srgbClr val="00CC66"/>
      </a:accent6>
      <a:hlink>
        <a:srgbClr val="01C9FF"/>
      </a:hlink>
      <a:folHlink>
        <a:srgbClr val="5A6E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CG_General_Deck_Template _WIDE.potx" id="{A782E98F-FB30-429B-8725-D9D22C8392E0}" vid="{89AC38A7-1E26-4A0D-A245-FE9D884A0338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59b9dc4-a140-4aac-831f-fbb902931b88">
      <Terms xmlns="http://schemas.microsoft.com/office/infopath/2007/PartnerControls"/>
    </lcf76f155ced4ddcb4097134ff3c332f>
    <TaxCatchAll xmlns="0d1f82b5-7b3e-42e0-b1ee-1fc2d74728e1" xsi:nil="true"/>
    <_ip_UnifiedCompliancePolicyUIAction xmlns="http://schemas.microsoft.com/sharepoint/v3" xsi:nil="true"/>
    <_ip_UnifiedCompliancePolicyProperties xmlns="http://schemas.microsoft.com/sharepoint/v3" xsi:nil="true"/>
    <Comments xmlns="859b9dc4-a140-4aac-831f-fbb902931b8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A84D3E91CFE84289463D1379A19B98" ma:contentTypeVersion="21" ma:contentTypeDescription="Create a new document." ma:contentTypeScope="" ma:versionID="b7337e005d46527df37877324d10b74f">
  <xsd:schema xmlns:xsd="http://www.w3.org/2001/XMLSchema" xmlns:xs="http://www.w3.org/2001/XMLSchema" xmlns:p="http://schemas.microsoft.com/office/2006/metadata/properties" xmlns:ns1="http://schemas.microsoft.com/sharepoint/v3" xmlns:ns2="859b9dc4-a140-4aac-831f-fbb902931b88" xmlns:ns3="0d1f82b5-7b3e-42e0-b1ee-1fc2d74728e1" targetNamespace="http://schemas.microsoft.com/office/2006/metadata/properties" ma:root="true" ma:fieldsID="42717b161dd4acf9608f57f934174c87" ns1:_="" ns2:_="" ns3:_="">
    <xsd:import namespace="http://schemas.microsoft.com/sharepoint/v3"/>
    <xsd:import namespace="859b9dc4-a140-4aac-831f-fbb902931b88"/>
    <xsd:import namespace="0d1f82b5-7b3e-42e0-b1ee-1fc2d74728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Comme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b9dc4-a140-4aac-831f-fbb902931b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Comments" ma:index="21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c1819cce-9b07-4761-b149-43b4674005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1f82b5-7b3e-42e0-b1ee-1fc2d74728e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08bcf0a4-c0b2-4d4d-9b1c-a108c649a144}" ma:internalName="TaxCatchAll" ma:showField="CatchAllData" ma:web="0d1f82b5-7b3e-42e0-b1ee-1fc2d74728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3C8DA6-3A1A-44D6-9ED4-3C07806F569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32363A-AA1F-415C-B40A-1247DBE9A31E}">
  <ds:schemaRefs>
    <ds:schemaRef ds:uri="0d1f82b5-7b3e-42e0-b1ee-1fc2d74728e1"/>
    <ds:schemaRef ds:uri="859b9dc4-a140-4aac-831f-fbb902931b8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1FC0065-C12B-42BE-9041-677AC18AFB3D}">
  <ds:schemaRefs>
    <ds:schemaRef ds:uri="0d1f82b5-7b3e-42e0-b1ee-1fc2d74728e1"/>
    <ds:schemaRef ds:uri="859b9dc4-a140-4aac-831f-fbb902931b8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PCG_General_Deck_Template</Template>
  <TotalTime>0</TotalTime>
  <Words>1144</Words>
  <Application>Microsoft Office PowerPoint</Application>
  <PresentationFormat>Widescreen</PresentationFormat>
  <Paragraphs>175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Aptos Display</vt:lpstr>
      <vt:lpstr>Arial</vt:lpstr>
      <vt:lpstr>Roboto</vt:lpstr>
      <vt:lpstr>Aptos</vt:lpstr>
      <vt:lpstr>Calibri</vt:lpstr>
      <vt:lpstr>Office Theme</vt:lpstr>
      <vt:lpstr>2_Office Theme</vt:lpstr>
      <vt:lpstr>1_Office Theme</vt:lpstr>
      <vt:lpstr>3_Office Theme</vt:lpstr>
      <vt:lpstr>5_Office Theme</vt:lpstr>
      <vt:lpstr>IEP Online 3.0 Writeback</vt:lpstr>
      <vt:lpstr>Today’s Agenda</vt:lpstr>
      <vt:lpstr>Goal: Provide districts and stakeholders with a clear picture of progress, readiness, and what comes next.</vt:lpstr>
      <vt:lpstr>Writeback project overview</vt:lpstr>
      <vt:lpstr>How did we get here?</vt:lpstr>
      <vt:lpstr>Initial remediation strategy – 2 parallel efforts</vt:lpstr>
      <vt:lpstr>Initial remediation strategy – 2 parallel efforts</vt:lpstr>
      <vt:lpstr>The path forward</vt:lpstr>
      <vt:lpstr>SIS process and responses</vt:lpstr>
      <vt:lpstr>Writeback Pilot: Engagement &amp; Interest</vt:lpstr>
      <vt:lpstr>Next steps for every district</vt:lpstr>
      <vt:lpstr>Go-live planning</vt:lpstr>
      <vt:lpstr>Questions?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PCG Internal Steering Committee</dc:title>
  <dc:creator>Nichols, Kimberly</dc:creator>
  <cp:lastModifiedBy>Doyle, Sean</cp:lastModifiedBy>
  <cp:revision>21</cp:revision>
  <cp:lastPrinted>2026-08-13T21:08:53Z</cp:lastPrinted>
  <dcterms:created xsi:type="dcterms:W3CDTF">2019-07-10T17:57:44Z</dcterms:created>
  <dcterms:modified xsi:type="dcterms:W3CDTF">2026-09-30T19:14:45Z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0x010100A6A84D3E91CFE84289463D1379A19B98</vt:lpwstr>
  </property>
  <property fmtid="{D5CDD505-2E9C-101B-9397-08002B2CF9AE}" pid="3" name="_dlc_DocIdItemGuid">
    <vt:lpwstr>f947e029-7d95-4950-8116-ba43bfccfd5d</vt:lpwstr>
  </property>
  <property fmtid="{D5CDD505-2E9C-101B-9397-08002B2CF9AE}" pid="4" name="CORP-Department">
    <vt:lpwstr>112;#Marketing|1f798000-5275-402c-b660-423e7564bb3a</vt:lpwstr>
  </property>
  <property fmtid="{D5CDD505-2E9C-101B-9397-08002B2CF9AE}" pid="5" name="CORP-DocumentType">
    <vt:lpwstr>111;#Template|133ec25d-c958-4a05-8870-b754fe9bba98</vt:lpwstr>
  </property>
  <property fmtid="{D5CDD505-2E9C-101B-9397-08002B2CF9AE}" pid="6" name="CORP-Tags">
    <vt:lpwstr/>
  </property>
  <property fmtid="{D5CDD505-2E9C-101B-9397-08002B2CF9AE}" pid="7" name="Practice Area Site Column">
    <vt:lpwstr/>
  </property>
  <property fmtid="{D5CDD505-2E9C-101B-9397-08002B2CF9AE}" pid="8" name="MediaServiceImageTags">
    <vt:lpwstr/>
  </property>
  <property fmtid="{D5CDD505-2E9C-101B-9397-08002B2CF9AE}" pid="9" name="Primer Tags">
    <vt:lpwstr>123;#Artifact and Primer|dc4a5bc1-9a74-47e7-96e5-6e27de6afc7d</vt:lpwstr>
  </property>
  <property fmtid="{D5CDD505-2E9C-101B-9397-08002B2CF9AE}" pid="10" name="MSIP_Label_c2aaa477-68f3-4232-bdda-8c438f46d220_ActionId">
    <vt:lpwstr>0ef45c45-c0c9-460c-8568-73172493b07f</vt:lpwstr>
  </property>
  <property fmtid="{D5CDD505-2E9C-101B-9397-08002B2CF9AE}" pid="11" name="MSIP_Label_c2aaa477-68f3-4232-bdda-8c438f46d220_Method">
    <vt:lpwstr>Standard</vt:lpwstr>
  </property>
  <property fmtid="{D5CDD505-2E9C-101B-9397-08002B2CF9AE}" pid="12" name="MSIP_Label_c2aaa477-68f3-4232-bdda-8c438f46d220_Name">
    <vt:lpwstr>Internal or Sensitive</vt:lpwstr>
  </property>
  <property fmtid="{D5CDD505-2E9C-101B-9397-08002B2CF9AE}" pid="13" name="MSIP_Label_c2aaa477-68f3-4232-bdda-8c438f46d220_SiteId">
    <vt:lpwstr>d9b110c3-4c25-4379-b97a-e248938cc17b</vt:lpwstr>
  </property>
  <property fmtid="{D5CDD505-2E9C-101B-9397-08002B2CF9AE}" pid="14" name="MSIP_Label_c2aaa477-68f3-4232-bdda-8c438f46d220_SetDate">
    <vt:lpwstr>2026-08-31T14:12:26Z</vt:lpwstr>
  </property>
  <property fmtid="{D5CDD505-2E9C-101B-9397-08002B2CF9AE}" pid="15" name="MSIP_Label_c2aaa477-68f3-4232-bdda-8c438f46d220_Tag">
    <vt:lpwstr>10, 3, 0, 1</vt:lpwstr>
  </property>
  <property fmtid="{D5CDD505-2E9C-101B-9397-08002B2CF9AE}" pid="16" name="MSIP_Label_c2aaa477-68f3-4232-bdda-8c438f46d220_Enabled">
    <vt:lpwstr>true</vt:lpwstr>
  </property>
  <property fmtid="{D5CDD505-2E9C-101B-9397-08002B2CF9AE}" pid="17" name="MSIP_Label_c2aaa477-68f3-4232-bdda-8c438f46d220_ContentBits">
    <vt:lpwstr>0</vt:lpwstr>
  </property>
</Properties>
</file>